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56" r:id="rId2"/>
    <p:sldId id="331" r:id="rId3"/>
    <p:sldId id="332" r:id="rId4"/>
    <p:sldId id="333" r:id="rId5"/>
    <p:sldId id="334" r:id="rId6"/>
    <p:sldId id="257" r:id="rId7"/>
    <p:sldId id="258" r:id="rId8"/>
    <p:sldId id="259" r:id="rId9"/>
    <p:sldId id="307" r:id="rId10"/>
    <p:sldId id="301" r:id="rId11"/>
    <p:sldId id="299" r:id="rId12"/>
    <p:sldId id="330" r:id="rId13"/>
    <p:sldId id="260" r:id="rId14"/>
    <p:sldId id="261" r:id="rId15"/>
    <p:sldId id="308" r:id="rId16"/>
    <p:sldId id="262" r:id="rId17"/>
    <p:sldId id="264" r:id="rId18"/>
    <p:sldId id="269" r:id="rId19"/>
    <p:sldId id="270" r:id="rId20"/>
    <p:sldId id="267" r:id="rId21"/>
    <p:sldId id="309" r:id="rId22"/>
    <p:sldId id="271" r:id="rId23"/>
    <p:sldId id="310" r:id="rId24"/>
    <p:sldId id="311" r:id="rId25"/>
    <p:sldId id="272" r:id="rId26"/>
    <p:sldId id="274" r:id="rId27"/>
    <p:sldId id="275" r:id="rId28"/>
    <p:sldId id="273" r:id="rId29"/>
    <p:sldId id="277" r:id="rId30"/>
    <p:sldId id="278" r:id="rId31"/>
    <p:sldId id="312" r:id="rId32"/>
    <p:sldId id="313" r:id="rId33"/>
    <p:sldId id="279" r:id="rId34"/>
    <p:sldId id="280" r:id="rId35"/>
    <p:sldId id="281" r:id="rId36"/>
    <p:sldId id="314" r:id="rId37"/>
    <p:sldId id="282" r:id="rId38"/>
    <p:sldId id="283" r:id="rId39"/>
    <p:sldId id="317" r:id="rId40"/>
    <p:sldId id="284" r:id="rId41"/>
    <p:sldId id="318" r:id="rId42"/>
    <p:sldId id="319" r:id="rId43"/>
    <p:sldId id="285" r:id="rId44"/>
    <p:sldId id="315" r:id="rId45"/>
    <p:sldId id="286" r:id="rId46"/>
    <p:sldId id="320" r:id="rId47"/>
    <p:sldId id="321" r:id="rId48"/>
    <p:sldId id="322" r:id="rId49"/>
    <p:sldId id="287" r:id="rId50"/>
    <p:sldId id="288" r:id="rId51"/>
    <p:sldId id="323" r:id="rId52"/>
    <p:sldId id="325" r:id="rId53"/>
    <p:sldId id="291" r:id="rId54"/>
    <p:sldId id="292" r:id="rId55"/>
    <p:sldId id="293" r:id="rId56"/>
    <p:sldId id="294" r:id="rId57"/>
    <p:sldId id="326" r:id="rId58"/>
    <p:sldId id="327" r:id="rId59"/>
    <p:sldId id="295" r:id="rId60"/>
    <p:sldId id="296" r:id="rId61"/>
    <p:sldId id="297" r:id="rId62"/>
    <p:sldId id="316" r:id="rId63"/>
    <p:sldId id="328" r:id="rId64"/>
    <p:sldId id="298" r:id="rId65"/>
    <p:sldId id="300" r:id="rId66"/>
    <p:sldId id="302" r:id="rId67"/>
    <p:sldId id="303" r:id="rId68"/>
    <p:sldId id="304" r:id="rId69"/>
    <p:sldId id="305" r:id="rId70"/>
    <p:sldId id="306" r:id="rId71"/>
    <p:sldId id="339" r:id="rId72"/>
    <p:sldId id="329" r:id="rId73"/>
    <p:sldId id="335" r:id="rId74"/>
    <p:sldId id="336" r:id="rId75"/>
    <p:sldId id="337" r:id="rId76"/>
    <p:sldId id="338" r:id="rId77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110" autoAdjust="0"/>
  </p:normalViewPr>
  <p:slideViewPr>
    <p:cSldViewPr snapToGrid="0">
      <p:cViewPr varScale="1">
        <p:scale>
          <a:sx n="62" d="100"/>
          <a:sy n="62" d="100"/>
        </p:scale>
        <p:origin x="10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95C29-185B-4C40-8E4C-4B897B5E9AFD}" type="datetimeFigureOut">
              <a:rPr lang="th-TH" smtClean="0"/>
              <a:t>06/12/61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BAB18-E35A-428B-BCEA-D020D3552E0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4942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-delta 9 Tetrahydrocannabinol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BAB18-E35A-428B-BCEA-D020D3552E01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0328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Recreational = </a:t>
            </a:r>
            <a:r>
              <a:rPr lang="th-TH" dirty="0"/>
              <a:t>การพักผ่อนหย่อนใจ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BAB18-E35A-428B-BCEA-D020D3552E01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5126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N/V (</a:t>
            </a:r>
            <a:r>
              <a:rPr lang="en-US" dirty="0" err="1"/>
              <a:t>chemorecepter</a:t>
            </a:r>
            <a:r>
              <a:rPr lang="en-US" dirty="0"/>
              <a:t>  trigger zone) center medulla oblongata , locate in area postrema on the floor of 4</a:t>
            </a:r>
            <a:r>
              <a:rPr lang="en-US" baseline="30000" dirty="0"/>
              <a:t>th</a:t>
            </a:r>
            <a:r>
              <a:rPr lang="en-US" dirty="0"/>
              <a:t> ventricle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BAB18-E35A-428B-BCEA-D020D3552E01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1737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, </a:t>
            </a:r>
            <a:r>
              <a:rPr lang="en-US" dirty="0" err="1"/>
              <a:t>thiethylperazine</a:t>
            </a:r>
            <a:r>
              <a:rPr lang="en-US" dirty="0"/>
              <a:t>, haloperidol, domperidone, or </a:t>
            </a:r>
            <a:r>
              <a:rPr lang="en-US" dirty="0" err="1"/>
              <a:t>alizapride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BAB18-E35A-428B-BCEA-D020D3552E01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4628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authors analyzed the incidence of complete control of nausea or vomiting only in the first 24 hours,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BAB18-E35A-428B-BCEA-D020D3552E01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08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-Evidence suggests that cannabinoids can prevent chemotherapy-induced nausea and vomiting</a:t>
            </a:r>
          </a:p>
          <a:p>
            <a:r>
              <a:rPr lang="en-US" dirty="0"/>
              <a:t>-Our hypothesis was that THC would reduce the relative risk of PONV by 25% compared with placebo. </a:t>
            </a:r>
          </a:p>
          <a:p>
            <a:r>
              <a:rPr lang="en-US" dirty="0"/>
              <a:t>-The use of tetrahydrocannabinol (THC) has also been suggested for the prevention of postoperative nausea and vomiting (PONV), 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The primary outcome </a:t>
            </a:r>
            <a:r>
              <a:rPr lang="en-US" dirty="0"/>
              <a:t>parameter was PONV during the first 24 hours after emergence. 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Secondary outcome </a:t>
            </a:r>
            <a:r>
              <a:rPr lang="en-US" dirty="0"/>
              <a:t>parameters included early and late nausea, emetic episodes and PONV, and side effects such as sedation or psychotropic alterations.  </a:t>
            </a:r>
          </a:p>
          <a:p>
            <a:pPr marL="285750" indent="-285750">
              <a:buFontTx/>
              <a:buChar char="-"/>
            </a:pPr>
            <a:r>
              <a:rPr lang="en-US" dirty="0"/>
              <a:t> Because of an </a:t>
            </a:r>
            <a:r>
              <a:rPr lang="en-US" b="1" dirty="0">
                <a:solidFill>
                  <a:srgbClr val="C00000"/>
                </a:solidFill>
              </a:rPr>
              <a:t>unacceptable side effect profile </a:t>
            </a:r>
            <a:r>
              <a:rPr lang="en-US" dirty="0"/>
              <a:t>and uncertain antiemetic effects, </a:t>
            </a:r>
            <a:r>
              <a:rPr lang="en-US" b="1" dirty="0">
                <a:solidFill>
                  <a:srgbClr val="C00000"/>
                </a:solidFill>
              </a:rPr>
              <a:t>IV THC administered at the end of surgery before emergence from anesthesia cannot be recommended for the prevention of PONV in high-risk patients. </a:t>
            </a:r>
            <a:endParaRPr lang="th-TH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BAB18-E35A-428B-BCEA-D020D3552E01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1648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Moreover, Δ9-THC was associated with substantial psychotropic side effects, prompting early termination of the study.</a:t>
            </a:r>
            <a:endParaRPr lang="th-TH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BAB18-E35A-428B-BCEA-D020D3552E01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5390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Execution = </a:t>
            </a:r>
            <a:r>
              <a:rPr lang="th-TH" dirty="0"/>
              <a:t>การกระทำ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BAB18-E35A-428B-BCEA-D020D3552E01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32415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-Sativa, Indica, and Ruderalis are three separate species or subspecies of Cannabis sativa. Cannabis contains 545 chemical compounds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BAB18-E35A-428B-BCEA-D020D3552E01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907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-  new Canadian regulations on medical cannabis and the current provincial licensing authorities regulations in Canada  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BAB18-E35A-428B-BCEA-D020D3552E01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7440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พบว่า </a:t>
            </a:r>
            <a:r>
              <a:rPr lang="en-US" dirty="0"/>
              <a:t>cannabinoid </a:t>
            </a:r>
            <a:r>
              <a:rPr lang="th-TH" dirty="0"/>
              <a:t>อาจจะเป็น </a:t>
            </a:r>
            <a:r>
              <a:rPr lang="en-US" dirty="0"/>
              <a:t>role </a:t>
            </a:r>
            <a:r>
              <a:rPr lang="th-TH" dirty="0"/>
              <a:t>ที่สำคัญเกี่ยวกับ </a:t>
            </a:r>
            <a:r>
              <a:rPr lang="en-US" dirty="0"/>
              <a:t>neurophysiological process </a:t>
            </a:r>
            <a:r>
              <a:rPr lang="th-TH" dirty="0"/>
              <a:t>ที่ เกี่ยวข้องกับ </a:t>
            </a:r>
            <a:r>
              <a:rPr lang="en-US" dirty="0"/>
              <a:t>nociception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BAB18-E35A-428B-BCEA-D020D3552E01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3568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Cannabis plant </a:t>
            </a:r>
            <a:r>
              <a:rPr lang="th-TH" dirty="0"/>
              <a:t>ถูกใช้มาเป็นเวลานาน ซึ่งใช้ในการรักษาในวัฒนธรรมที่แตกต่างในแต่ละพื้นที่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BAB18-E35A-428B-BCEA-D020D3552E01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7147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Possess = </a:t>
            </a:r>
            <a:r>
              <a:rPr lang="th-TH" b="1" dirty="0"/>
              <a:t>ครอบครอง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2001, the Canadian government enacted regulations for access to dried marijuana for medical purposes through the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Marihuana Medical Access Regulations (MMAR). </a:t>
            </a:r>
          </a:p>
          <a:p>
            <a:endParaRPr lang="th-T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BAB18-E35A-428B-BCEA-D020D3552E01}" type="slidenum">
              <a:rPr lang="th-TH" smtClean="0"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3776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Cannabinoid </a:t>
            </a:r>
            <a:r>
              <a:rPr lang="th-TH" dirty="0"/>
              <a:t>จะปล่อย </a:t>
            </a:r>
            <a:r>
              <a:rPr lang="en-US" dirty="0"/>
              <a:t>endogenous opioid </a:t>
            </a:r>
            <a:r>
              <a:rPr lang="th-TH" dirty="0"/>
              <a:t>ซึ่งจะมีผล </a:t>
            </a:r>
            <a:r>
              <a:rPr lang="en-US" dirty="0"/>
              <a:t>interaction </a:t>
            </a:r>
            <a:r>
              <a:rPr lang="th-TH" dirty="0"/>
              <a:t>ระหว่าง </a:t>
            </a:r>
            <a:r>
              <a:rPr lang="en-US" dirty="0"/>
              <a:t>endocannabinoid and opioid system </a:t>
            </a:r>
          </a:p>
          <a:p>
            <a:pPr marL="285750" indent="-285750">
              <a:buFontTx/>
              <a:buChar char="-"/>
            </a:pPr>
            <a:r>
              <a:rPr lang="en-US" dirty="0"/>
              <a:t>mostly, in the epidermis and dermis</a:t>
            </a:r>
          </a:p>
          <a:p>
            <a:pPr marL="285750" indent="-285750">
              <a:buFontTx/>
              <a:buChar char="-"/>
            </a:pPr>
            <a:r>
              <a:rPr lang="en-US" dirty="0"/>
              <a:t>Nociceptor divided in 2 gr : unmyelinated C fiber and myelinated A delta fiber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BAB18-E35A-428B-BCEA-D020D3552E01}" type="slidenum">
              <a:rPr lang="th-TH" smtClean="0"/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4853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-In addition, in some cases, administration of cannabinoids, especially in high doses, is associated with increased pain</a:t>
            </a:r>
          </a:p>
          <a:p>
            <a:r>
              <a:rPr lang="en-US" dirty="0"/>
              <a:t>- Alleviate = </a:t>
            </a:r>
            <a:r>
              <a:rPr lang="th-TH" dirty="0"/>
              <a:t>บรรเทา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BAB18-E35A-428B-BCEA-D020D3552E01}" type="slidenum">
              <a:rPr lang="th-TH" smtClean="0"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87716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Study in America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BAB18-E35A-428B-BCEA-D020D3552E01}" type="slidenum">
              <a:rPr lang="th-TH" smtClean="0"/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80606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-cross tolerance to opioids that develops in animals that are treated with THC or similar cannabis compounds</a:t>
            </a:r>
          </a:p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Extrapolating this information to patients would  suggest that a </a:t>
            </a:r>
            <a:r>
              <a:rPr lang="en-US" sz="18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 recently exposed to cannabis 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</a:t>
            </a:r>
            <a:r>
              <a:rPr lang="en-US" sz="18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be able to obtain the same pain </a:t>
            </a:r>
          </a:p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relief from an opioid after a painful episode compared to a cannabis-naive </a:t>
            </a:r>
            <a:r>
              <a:rPr lang="en-US" sz="18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BAB18-E35A-428B-BCEA-D020D3552E01}" type="slidenum">
              <a:rPr lang="th-TH" smtClean="0"/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0757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Patients with </a:t>
            </a:r>
            <a:r>
              <a:rPr lang="en-US" b="1" dirty="0"/>
              <a:t>depression</a:t>
            </a:r>
            <a:r>
              <a:rPr lang="en-US" dirty="0"/>
              <a:t> had higher baseline pain scores and were also more likely to respond favorably to intervention, regardless of whether it was </a:t>
            </a:r>
            <a:r>
              <a:rPr lang="en-US" dirty="0" err="1"/>
              <a:t>nabiximols</a:t>
            </a:r>
            <a:r>
              <a:rPr lang="en-US" dirty="0"/>
              <a:t> or placebo administration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BAB18-E35A-428B-BCEA-D020D3552E01}" type="slidenum">
              <a:rPr lang="th-TH" smtClean="0"/>
              <a:t>38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02440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Cannabinoid inhibit metabolism of drug that slow GI motility , slow absorption of oral drug 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BAB18-E35A-428B-BCEA-D020D3552E01}" type="slidenum">
              <a:rPr lang="th-TH" smtClean="0"/>
              <a:t>40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77359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Study in </a:t>
            </a:r>
            <a:r>
              <a:rPr lang="en-US" dirty="0" err="1"/>
              <a:t>pt</a:t>
            </a:r>
            <a:r>
              <a:rPr lang="en-US" dirty="0"/>
              <a:t> take stable dose of </a:t>
            </a:r>
            <a:r>
              <a:rPr lang="en-US" dirty="0" err="1"/>
              <a:t>mo</a:t>
            </a:r>
            <a:r>
              <a:rPr lang="en-US" dirty="0"/>
              <a:t> or oxycodone </a:t>
            </a:r>
            <a:r>
              <a:rPr lang="en-US" dirty="0">
                <a:sym typeface="Wingdings" panose="05000000000000000000" pitchFamily="2" charset="2"/>
              </a:rPr>
              <a:t> inhale vaporized cannabis 5 days can reduce pain significant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BAB18-E35A-428B-BCEA-D020D3552E01}" type="slidenum">
              <a:rPr lang="th-TH" smtClean="0"/>
              <a:t>41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8103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-there were no differences in secondary safety assessments including pulmonary and neurocognitive function and standard hematology, biochemistry, renal, liver, and endocrine function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BAB18-E35A-428B-BCEA-D020D3552E01}" type="slidenum">
              <a:rPr lang="th-TH" smtClean="0"/>
              <a:t>43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24490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BAB18-E35A-428B-BCEA-D020D3552E01}" type="slidenum">
              <a:rPr lang="th-TH" smtClean="0"/>
              <a:t>45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2234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-Both cannabinoid receptors belong to the G-protein–coupled receptor superfamily coupled to Gi/o proteins, </a:t>
            </a:r>
            <a:r>
              <a:rPr lang="en-US" dirty="0" err="1"/>
              <a:t>Gq</a:t>
            </a:r>
            <a:r>
              <a:rPr lang="en-US" dirty="0"/>
              <a:t>/11. </a:t>
            </a:r>
          </a:p>
          <a:p>
            <a:r>
              <a:rPr lang="en-US" dirty="0"/>
              <a:t>- 2 cannabinoid receptors, the endocannabinoid signaling system in the CNS includes 2 endogenous ligands (anandamide and 2-arachidonoglycerol), 2 enzymes responsible for synthesizing endogenous ligands (1,2-diacylglycerol lipase and phospholipase A)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BAB18-E35A-428B-BCEA-D020D3552E01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57034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cannabidiol (CBD) , D9-tetrahydrocannabinol (THC), </a:t>
            </a:r>
            <a:endParaRPr lang="th-TH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BAB18-E35A-428B-BCEA-D020D3552E01}" type="slidenum">
              <a:rPr lang="th-TH" smtClean="0"/>
              <a:t>46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18537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long-term safety and tolerability of THC/CBD spray and THC spray ; tetrahydrocannabinol ,  </a:t>
            </a:r>
            <a:r>
              <a:rPr lang="en-US" dirty="0" err="1"/>
              <a:t>cabidiol</a:t>
            </a:r>
            <a:r>
              <a:rPr lang="en-US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dirty="0"/>
              <a:t>participated in a </a:t>
            </a:r>
            <a:r>
              <a:rPr lang="en-US" b="1" dirty="0"/>
              <a:t>previous three arm </a:t>
            </a:r>
            <a:r>
              <a:rPr lang="en-US" dirty="0"/>
              <a:t>(THC/CBD spray, THC spray, or placebo)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BAB18-E35A-428B-BCEA-D020D3552E01}" type="slidenum">
              <a:rPr lang="th-TH" smtClean="0"/>
              <a:t>48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74398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which point it was not well tolerated.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-*Department of Pain Medicine and Palliative Care, Beth Israel Medical Center, New York, New York</a:t>
            </a:r>
            <a:endParaRPr lang="th-TH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BAB18-E35A-428B-BCEA-D020D3552E01}" type="slidenum">
              <a:rPr lang="th-TH" smtClean="0"/>
              <a:t>49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80800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Discussion of possible side effects that might be experienced with cannabinoid use (e.g., CNS, cardiovascular, respiratory)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BAB18-E35A-428B-BCEA-D020D3552E01}" type="slidenum">
              <a:rPr lang="th-TH" smtClean="0"/>
              <a:t>53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03587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BAB18-E35A-428B-BCEA-D020D3552E01}" type="slidenum">
              <a:rPr lang="th-TH" smtClean="0"/>
              <a:t>56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05311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most common serious adverse </a:t>
            </a:r>
            <a:r>
              <a:rPr lang="en-US" dirty="0"/>
              <a:t>events were abdominal pain (12%), intestinal obstruction (12%), and nephrolithiasis (12%). </a:t>
            </a:r>
          </a:p>
          <a:p>
            <a:r>
              <a:rPr lang="en-US" dirty="0"/>
              <a:t>- </a:t>
            </a:r>
            <a:r>
              <a:rPr lang="en-US" b="1" dirty="0"/>
              <a:t>The most common non-serious adverse events </a:t>
            </a:r>
            <a:r>
              <a:rPr lang="en-US" dirty="0"/>
              <a:t>were nervous system (20%), gastrointestinal (13.4%), and respiratory (12.6%) disorders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BAB18-E35A-428B-BCEA-D020D3552E01}" type="slidenum">
              <a:rPr lang="th-TH" smtClean="0"/>
              <a:t>61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0769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TCA inhibit the metabolic transformation of THC in the liver 20-30%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BAB18-E35A-428B-BCEA-D020D3552E01}" type="slidenum">
              <a:rPr lang="th-TH" smtClean="0"/>
              <a:t>65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7149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Tachycardia : increase levels of epinephrine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BAB18-E35A-428B-BCEA-D020D3552E01}" type="slidenum">
              <a:rPr lang="th-TH" smtClean="0"/>
              <a:t>66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15022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Some prophylactic </a:t>
            </a:r>
            <a:r>
              <a:rPr lang="en-US" dirty="0" err="1"/>
              <a:t>dexa</a:t>
            </a:r>
            <a:r>
              <a:rPr lang="en-US" dirty="0"/>
              <a:t>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BAB18-E35A-428B-BCEA-D020D3552E01}" type="slidenum">
              <a:rPr lang="th-TH" smtClean="0"/>
              <a:t>67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08893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Cannabinol increase level of epinephrine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BAB18-E35A-428B-BCEA-D020D3552E01}" type="slidenum">
              <a:rPr lang="th-TH" smtClean="0"/>
              <a:t>68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8017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Tetrahydrocannabinol and several cannabinoids (chemical composition) </a:t>
            </a:r>
          </a:p>
          <a:p>
            <a:pPr marL="285750" indent="-285750">
              <a:buFontTx/>
              <a:buChar char="-"/>
            </a:pPr>
            <a:r>
              <a:rPr lang="en-US" sz="18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 activation leads to inhibition of transmitter release. 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inhibition of neurotransmission via a presynaptic mechanism. </a:t>
            </a:r>
          </a:p>
          <a:p>
            <a:pPr marL="285750" indent="-285750">
              <a:buFontTx/>
              <a:buChar char="-"/>
            </a:pPr>
            <a:endParaRPr lang="th-T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BAB18-E35A-428B-BCEA-D020D3552E01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54870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Cannabinol increase level of serotonin in brain , Cannabinol is potent prostaglandin inhibitor </a:t>
            </a:r>
          </a:p>
          <a:p>
            <a:pPr marL="285750" indent="-285750">
              <a:buFontTx/>
              <a:buChar char="-"/>
            </a:pPr>
            <a:r>
              <a:rPr lang="en-US" dirty="0"/>
              <a:t>Potentiate  barbiturate , prostaglandin inhibitor </a:t>
            </a:r>
          </a:p>
          <a:p>
            <a:pPr marL="285750" indent="-285750">
              <a:buFontTx/>
              <a:buChar char="-"/>
            </a:pPr>
            <a:r>
              <a:rPr lang="en-US" dirty="0"/>
              <a:t>addition of potent inhalational agents may lead to further myocardial depression. </a:t>
            </a:r>
          </a:p>
          <a:p>
            <a:pPr marL="285750" indent="-285750">
              <a:buFontTx/>
              <a:buChar char="-"/>
            </a:pPr>
            <a:r>
              <a:rPr lang="en-US" dirty="0"/>
              <a:t>inhalational anesthetics which sensitize the myocardium to the catecholamines may have a more profound response due to the increased level of epinephrine.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BAB18-E35A-428B-BCEA-D020D3552E01}" type="slidenum">
              <a:rPr lang="th-TH" smtClean="0"/>
              <a:t>69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3780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-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Endocannabinoid system </a:t>
            </a: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-</a:t>
            </a:r>
            <a:r>
              <a:rPr lang="en-US" sz="18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rp</a:t>
            </a:r>
            <a:r>
              <a:rPr lang="en-US" sz="18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impact physiological process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eg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pain modulation , memory and appetite plus anti inflammatory effect and immune system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-CB1 primary in brain CNS , CB2 in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pheripheral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organ associated c immune system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Cannabidiol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doesnot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fit CB1 CB2 but have indirect effect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 CB(1) and CB(2) couple primarily to inhibitory G proteins and are subject to the same pharmacological influences as other GPCRs. 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activation </a:t>
            </a:r>
            <a:r>
              <a:rPr lang="en-US" sz="18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leads to inhibition of transmitter release.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BAB18-E35A-428B-BCEA-D020D3552E01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3717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THC = </a:t>
            </a:r>
            <a:r>
              <a:rPr lang="en-US" dirty="0" err="1"/>
              <a:t>teteahydrocannabinol</a:t>
            </a:r>
            <a:r>
              <a:rPr lang="en-US" dirty="0"/>
              <a:t>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BAB18-E35A-428B-BCEA-D020D3552E01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3475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best-characterized constituent is </a:t>
            </a:r>
            <a:r>
              <a:rPr lang="en-US" b="1" dirty="0"/>
              <a:t>D9-tetrahydrocannabinol (THC),</a:t>
            </a:r>
            <a:endParaRPr lang="th-T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BAB18-E35A-428B-BCEA-D020D3552E01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4995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Decriminalize = </a:t>
            </a:r>
            <a:r>
              <a:rPr lang="th-TH" dirty="0"/>
              <a:t>ลดโทษ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BAB18-E35A-428B-BCEA-D020D3552E01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6750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-This classification was motivated by politics, not science.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BAB18-E35A-428B-BCEA-D020D3552E01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143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B2ECC-3941-4528-908C-0E4846BCB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80AC9-83E6-40B5-A397-DE56850BD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30701-DAF7-4372-A4D1-635F38B7A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E651-AF21-4571-8260-0116EC0B73AF}" type="datetimeFigureOut">
              <a:rPr lang="th-TH" smtClean="0"/>
              <a:t>06/12/61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069A9-DA1F-474E-9854-557E564F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F9E38-EFEB-47EE-AD9D-7858CA7C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C1DA-5D76-481D-90CD-93F0EFAE11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158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8942-0C31-4F79-BDFD-6A3A495CC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8ADEB3-350E-4443-A2EA-35CAECB11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88D70-CFE8-4069-B5C8-3567E38F4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E651-AF21-4571-8260-0116EC0B73AF}" type="datetimeFigureOut">
              <a:rPr lang="th-TH" smtClean="0"/>
              <a:t>06/12/61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DA642-C67E-44EB-87AE-75833B736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D75F0-CC4F-47DD-A32C-0B3ED05E5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C1DA-5D76-481D-90CD-93F0EFAE11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942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073754-764A-442F-B20B-732D07CF8A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43675A-EA36-485C-8644-9E30BD884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19652-9F47-45B2-904D-95327CBA2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E651-AF21-4571-8260-0116EC0B73AF}" type="datetimeFigureOut">
              <a:rPr lang="th-TH" smtClean="0"/>
              <a:t>06/12/61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85939-49AD-4EFF-B10A-09A37122C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405C5-565C-4834-B8BF-510BD4D0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C1DA-5D76-481D-90CD-93F0EFAE11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224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1CFA-0F6F-4805-B832-D1B13BCD3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3FCEF-480C-47DC-9CF2-1254CC78C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5E39E-70AD-4385-AC8B-916A1B44A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E651-AF21-4571-8260-0116EC0B73AF}" type="datetimeFigureOut">
              <a:rPr lang="th-TH" smtClean="0"/>
              <a:t>06/12/61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F714B-8907-457C-AD69-5957EA5EE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118C4-872C-422B-80A1-E7C7F157B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C1DA-5D76-481D-90CD-93F0EFAE11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3255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AAAFE-DDB3-43EE-8FD8-C234AD3EA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AFC4F-0A8E-422C-A7E8-51395C482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8CE93-9109-44F8-9BED-EC4024569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E651-AF21-4571-8260-0116EC0B73AF}" type="datetimeFigureOut">
              <a:rPr lang="th-TH" smtClean="0"/>
              <a:t>06/12/61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81B86-8728-48D0-89AA-6910C124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EAA6F-BF46-42C7-8596-946EFE405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C1DA-5D76-481D-90CD-93F0EFAE11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908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3298-B023-4B5A-A719-734592AEB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77214-EC54-49E8-99FF-D8BA4057AF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6C7D7A-C09E-4D89-8DCB-F48D8351F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68ED2-DDAF-45F0-B603-8854BFDCE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E651-AF21-4571-8260-0116EC0B73AF}" type="datetimeFigureOut">
              <a:rPr lang="th-TH" smtClean="0"/>
              <a:t>06/12/61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D6E82-E3BE-4975-9A38-AA7470975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171B0-4ACC-4F07-A4BB-6D5610D26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C1DA-5D76-481D-90CD-93F0EFAE11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41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972CD-7B95-461A-9B3C-9EC731519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25300-F150-4849-A0D3-503A7D312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0BD96C-5904-4E83-B684-A87800268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A5A26-A9EB-497D-8840-33EB1FB78C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7BC309-DDBF-4F93-8371-217BC9ED43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1998AC-956C-4F5B-939F-39B778E02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E651-AF21-4571-8260-0116EC0B73AF}" type="datetimeFigureOut">
              <a:rPr lang="th-TH" smtClean="0"/>
              <a:t>06/12/61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A4BE91-EF20-4AD1-8B56-8CBEE3A3A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6A25-530C-4BCC-9CF4-F5D6997D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C1DA-5D76-481D-90CD-93F0EFAE11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351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ACEC0-087D-498F-B765-483F3CCEB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F9CBFD-947D-4933-AC30-C6C573637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E651-AF21-4571-8260-0116EC0B73AF}" type="datetimeFigureOut">
              <a:rPr lang="th-TH" smtClean="0"/>
              <a:t>06/12/61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FFB8D8-ACA9-4889-A679-52A847E77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4BDDB9-68FC-4C9C-8754-7B7D49859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C1DA-5D76-481D-90CD-93F0EFAE11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661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B2DB80-7AA3-44FF-85FF-D2CB999CB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E651-AF21-4571-8260-0116EC0B73AF}" type="datetimeFigureOut">
              <a:rPr lang="th-TH" smtClean="0"/>
              <a:t>06/12/61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E2ADD6-3FD2-4F99-9AFD-562B7E881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52111-C1D9-4B9C-ADBF-E7D27B53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C1DA-5D76-481D-90CD-93F0EFAE11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4778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65E3C-6ED4-4354-90E6-C07A90C4C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C94D3-C37F-4E24-B29C-47473D7A5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792D6-0F0E-4FBD-8FD0-518B359D2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6E67E-4B63-4116-9135-958274D7E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E651-AF21-4571-8260-0116EC0B73AF}" type="datetimeFigureOut">
              <a:rPr lang="th-TH" smtClean="0"/>
              <a:t>06/12/61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FB12F-E922-4B48-A132-5783C37F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BC806-94DF-4B27-AD0E-D5368941F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C1DA-5D76-481D-90CD-93F0EFAE11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4161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6FC31-01F0-4B1C-8F4A-3682C697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22751-512B-42DD-BD7F-FAA4193F3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6E5AD0-5E4F-44B8-9B17-43695858D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7A1A3-822E-4181-B408-F2E5028D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E651-AF21-4571-8260-0116EC0B73AF}" type="datetimeFigureOut">
              <a:rPr lang="th-TH" smtClean="0"/>
              <a:t>06/12/61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DDDF1-D4BB-4D82-9EAB-8028FF1A3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43217-1F74-41C7-B9BF-71A79A7C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C1DA-5D76-481D-90CD-93F0EFAE11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5930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3BF60E-FE14-4BDF-B118-8E5A8C509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A888-F45F-4B78-ACC1-F939D65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8566B-3B81-4D39-A725-2A1D539199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AE651-AF21-4571-8260-0116EC0B73AF}" type="datetimeFigureOut">
              <a:rPr lang="th-TH" smtClean="0"/>
              <a:t>06/12/61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EF71B-7672-4C22-AE81-36CDE7386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4C73B-7D29-48C3-94B8-5EC2780EC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1C1DA-5D76-481D-90CD-93F0EFAE11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219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804C547B-4971-4AE1-B0B3-E344F5368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349" y="30412"/>
            <a:ext cx="1656017" cy="165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à¸à¸¥à¸à¸²à¸£à¸à¹à¸à¸«à¸²à¸£à¸¹à¸à¸ à¸²à¸à¸ªà¸³à¸«à¸£à¸±à¸ cannabis">
            <a:extLst>
              <a:ext uri="{FF2B5EF4-FFF2-40B4-BE49-F238E27FC236}">
                <a16:creationId xmlns:a16="http://schemas.microsoft.com/office/drawing/2014/main" id="{A02C7CB6-97B3-4512-B82F-1B8F22DC2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" y="3398003"/>
            <a:ext cx="7237708" cy="345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DC7B88-7BD5-46F6-86D0-4C073EC23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8197"/>
            <a:ext cx="9144000" cy="1930803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Use of Marijuana: Truth in Evidence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1381F0-6556-4597-91B8-0EF5FF7A368B}"/>
              </a:ext>
            </a:extLst>
          </p:cNvPr>
          <p:cNvSpPr txBox="1"/>
          <p:nvPr/>
        </p:nvSpPr>
        <p:spPr>
          <a:xfrm>
            <a:off x="6084232" y="5898452"/>
            <a:ext cx="609083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R3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Jutamas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Srisung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Adviser : Col.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Narongsak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Jasadapatarakul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40D91-44AE-44AD-A88B-2424C68726EF}"/>
              </a:ext>
            </a:extLst>
          </p:cNvPr>
          <p:cNvSpPr txBox="1"/>
          <p:nvPr/>
        </p:nvSpPr>
        <p:spPr>
          <a:xfrm>
            <a:off x="160713" y="191746"/>
            <a:ext cx="272657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Collective review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1126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334F7-5148-4A95-A3FA-851CD68109C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Tetrahydrocannabinol and its metabolites 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2A965-1E17-4454-B936-443A58808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8750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THC is lipid containing of the plasma </a:t>
            </a:r>
            <a:r>
              <a:rPr lang="en-US" dirty="0">
                <a:sym typeface="Wingdings" panose="05000000000000000000" pitchFamily="2" charset="2"/>
              </a:rPr>
              <a:t> distribute and absorb by fatty tissue</a:t>
            </a:r>
            <a:endParaRPr lang="en-US" b="1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Isomer of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Tetrahydrocannabinol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    - </a:t>
            </a:r>
            <a:r>
              <a:rPr lang="en-US" dirty="0">
                <a:sym typeface="Wingdings" panose="05000000000000000000" pitchFamily="2" charset="2"/>
              </a:rPr>
              <a:t>Delta 9 THC and Delta 8 THC</a:t>
            </a:r>
            <a:endParaRPr lang="en-US" b="1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Delta 9 THC is the most psychological effect in cannabis use </a:t>
            </a:r>
          </a:p>
          <a:p>
            <a:r>
              <a:rPr lang="en-US" dirty="0">
                <a:sym typeface="Wingdings" panose="05000000000000000000" pitchFamily="2" charset="2"/>
              </a:rPr>
              <a:t>Tissue elimination half-life of THC is approximately 7 days , total elimination up to 30 days.  </a:t>
            </a:r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3F39A-C768-43C0-9DA2-217931359B50}"/>
              </a:ext>
            </a:extLst>
          </p:cNvPr>
          <p:cNvSpPr txBox="1"/>
          <p:nvPr/>
        </p:nvSpPr>
        <p:spPr>
          <a:xfrm>
            <a:off x="5669282" y="6200487"/>
            <a:ext cx="6916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Anesthetic Consideration in a Cannabis Addict; Journal of the College of Physicians and Surgeons Pakistan 2015, Vol. 25(Special Supplement 1): S2-S3</a:t>
            </a:r>
          </a:p>
        </p:txBody>
      </p:sp>
    </p:spTree>
    <p:extLst>
      <p:ext uri="{BB962C8B-B14F-4D97-AF65-F5344CB8AC3E}">
        <p14:creationId xmlns:p14="http://schemas.microsoft.com/office/powerpoint/2010/main" val="3218692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191DB-AB0B-48CC-9641-CD0FBA24D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5130"/>
            <a:ext cx="10515600" cy="4351338"/>
          </a:xfrm>
        </p:spPr>
        <p:txBody>
          <a:bodyPr/>
          <a:lstStyle/>
          <a:p>
            <a:r>
              <a:rPr lang="en-US" dirty="0"/>
              <a:t>THC is an agonist to </a:t>
            </a:r>
            <a:r>
              <a:rPr lang="en-US" b="1" dirty="0">
                <a:solidFill>
                  <a:schemeClr val="accent1"/>
                </a:solidFill>
              </a:rPr>
              <a:t>two major cannabinoid receptors (CB1 and CB2) </a:t>
            </a:r>
          </a:p>
          <a:p>
            <a:r>
              <a:rPr lang="en-US" b="1" dirty="0">
                <a:solidFill>
                  <a:schemeClr val="accent1"/>
                </a:solidFill>
              </a:rPr>
              <a:t>Agonists are of central physiological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direct biological effects modulating neurotransmitter systems  </a:t>
            </a:r>
          </a:p>
          <a:p>
            <a:r>
              <a:rPr lang="en-US" b="1" dirty="0">
                <a:solidFill>
                  <a:schemeClr val="accent1"/>
                </a:solidFill>
              </a:rPr>
              <a:t>Synthetic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cannabinoids : </a:t>
            </a:r>
          </a:p>
          <a:p>
            <a:pPr marL="0" indent="0">
              <a:buNone/>
            </a:pPr>
            <a:r>
              <a:rPr lang="en-US" b="1" dirty="0"/>
              <a:t>    - </a:t>
            </a:r>
            <a:r>
              <a:rPr lang="en-US" dirty="0"/>
              <a:t>nabilone, dronabinol (withdrawn from the market) </a:t>
            </a:r>
          </a:p>
          <a:p>
            <a:pPr marL="0" indent="0">
              <a:buNone/>
            </a:pPr>
            <a:r>
              <a:rPr lang="en-US" dirty="0"/>
              <a:t>    - </a:t>
            </a:r>
            <a:r>
              <a:rPr lang="en-US" dirty="0" err="1"/>
              <a:t>nabiximols</a:t>
            </a:r>
            <a:r>
              <a:rPr lang="en-US" dirty="0"/>
              <a:t> (THC-CBD extracts). </a:t>
            </a:r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79598EE-4D6D-4623-8689-B296D023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Tetrahydrocannabinol and its metabolites 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0E1AE8-B86E-49A7-9C82-D8B566A2B408}"/>
              </a:ext>
            </a:extLst>
          </p:cNvPr>
          <p:cNvSpPr txBox="1"/>
          <p:nvPr/>
        </p:nvSpPr>
        <p:spPr>
          <a:xfrm>
            <a:off x="6271647" y="6200487"/>
            <a:ext cx="5920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Medical Use of Marijuana: Truth in Evidence ; anesthesia &amp; analgesia November 2015 • Volume 121 • Number 5  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3058344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3468C-3610-41B5-82C4-FDBAAC63A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144"/>
            <a:ext cx="10515600" cy="132556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/>
              <a:t>Legal cannabis use country </a:t>
            </a:r>
            <a:endParaRPr lang="th-TH" b="1" dirty="0"/>
          </a:p>
        </p:txBody>
      </p:sp>
      <p:pic>
        <p:nvPicPr>
          <p:cNvPr id="1026" name="Picture 2" descr="à¸à¸¥à¸à¸²à¸£à¸à¹à¸à¸«à¸²à¸£à¸¹à¸à¸ à¸²à¸à¸ªà¸³à¸«à¸£à¸±à¸ legal medical cannabis country">
            <a:extLst>
              <a:ext uri="{FF2B5EF4-FFF2-40B4-BE49-F238E27FC236}">
                <a16:creationId xmlns:a16="http://schemas.microsoft.com/office/drawing/2014/main" id="{C57606DF-1194-49D3-9275-4A1ABCEE2C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63" y="1698906"/>
            <a:ext cx="12228963" cy="515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713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38A9B-91CC-4B11-8127-16AA1ED1F1D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Improving Medical Marijuana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54285-3F73-4083-964B-80637CA54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8628"/>
            <a:ext cx="10515600" cy="4351338"/>
          </a:xfrm>
        </p:spPr>
        <p:txBody>
          <a:bodyPr/>
          <a:lstStyle/>
          <a:p>
            <a:r>
              <a:rPr lang="en-US" dirty="0"/>
              <a:t>Marijuana is currently classified as a schedule 1 substance in the United States, signifying </a:t>
            </a:r>
            <a:r>
              <a:rPr lang="en-US" b="1" dirty="0">
                <a:solidFill>
                  <a:srgbClr val="FF0000"/>
                </a:solidFill>
              </a:rPr>
              <a:t>“no accepted medicinal use.”   </a:t>
            </a:r>
          </a:p>
          <a:p>
            <a:r>
              <a:rPr lang="en-US" dirty="0"/>
              <a:t>This places marijuana in the same category as heroin and lysergic acid diethylamide.   </a:t>
            </a:r>
          </a:p>
          <a:p>
            <a:r>
              <a:rPr lang="en-US" dirty="0"/>
              <a:t>Despite the ongoing war on drugs, marijuana continues to be the </a:t>
            </a:r>
            <a:r>
              <a:rPr lang="en-US" b="1" dirty="0">
                <a:solidFill>
                  <a:srgbClr val="FF0000"/>
                </a:solidFill>
              </a:rPr>
              <a:t>most widely used illicit substance </a:t>
            </a:r>
            <a:r>
              <a:rPr lang="en-US" dirty="0"/>
              <a:t>in the United States </a:t>
            </a:r>
          </a:p>
          <a:p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BCD10D-D277-4CEF-8195-AD876D3411F1}"/>
              </a:ext>
            </a:extLst>
          </p:cNvPr>
          <p:cNvSpPr txBox="1"/>
          <p:nvPr/>
        </p:nvSpPr>
        <p:spPr>
          <a:xfrm>
            <a:off x="6271647" y="6200487"/>
            <a:ext cx="5920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Medical Use of Marijuana: Truth in Evidence ; anesthesia &amp; analgesia November 2015 • Volume 121 • Number 5  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399473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9C1F4-A7AF-4409-9AF9-CC518CA7F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5255"/>
            <a:ext cx="10515600" cy="4351338"/>
          </a:xfrm>
        </p:spPr>
        <p:txBody>
          <a:bodyPr/>
          <a:lstStyle/>
          <a:p>
            <a:r>
              <a:rPr lang="en-US" dirty="0"/>
              <a:t>Twenty-three states currently have laws legalizing the medical use </a:t>
            </a:r>
          </a:p>
          <a:p>
            <a:r>
              <a:rPr lang="en-US" dirty="0"/>
              <a:t>4 states (Alaska, Colorado, Oregon, and Washington) and the District of Columbia have legalized marijuana for both medical and recreational use 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Cannabis in Canada is legal for recreational and medical purposes. </a:t>
            </a:r>
            <a:r>
              <a:rPr lang="en-US" dirty="0"/>
              <a:t>Medicinal use of cannabis was legalized nationwide in 2001 under conditions outlined in the 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Marihuana for Medical purposes Regulations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3EB33FF-F631-4100-BF44-6198FB0EA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Improving Medical Marijuana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131F3E-8043-4856-B313-B928859EA375}"/>
              </a:ext>
            </a:extLst>
          </p:cNvPr>
          <p:cNvSpPr txBox="1"/>
          <p:nvPr/>
        </p:nvSpPr>
        <p:spPr>
          <a:xfrm>
            <a:off x="6271647" y="6200487"/>
            <a:ext cx="5920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Medical Use of Marijuana: Truth in Evidence ; anesthesia &amp; analgesia November 2015 • Volume 121 • Number 5  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943692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B4CD3-C815-4300-8EFF-AD6F575A2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6538"/>
            <a:ext cx="10499202" cy="42296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Anecdotal reports claim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efficacy of marijuana </a:t>
            </a:r>
            <a:r>
              <a:rPr lang="en-US" dirty="0"/>
              <a:t>in medical conditions, including </a:t>
            </a:r>
          </a:p>
          <a:p>
            <a:pPr marL="0" indent="0">
              <a:buNone/>
            </a:pPr>
            <a:r>
              <a:rPr lang="en-US" dirty="0"/>
              <a:t>   - anorexia</a:t>
            </a:r>
          </a:p>
          <a:p>
            <a:pPr marL="0" indent="0">
              <a:buNone/>
            </a:pPr>
            <a:r>
              <a:rPr lang="en-US" dirty="0"/>
              <a:t>   - neuropathic pain</a:t>
            </a:r>
          </a:p>
          <a:p>
            <a:pPr marL="0" indent="0">
              <a:buNone/>
            </a:pPr>
            <a:r>
              <a:rPr lang="en-US" dirty="0"/>
              <a:t>   - spasticity</a:t>
            </a:r>
          </a:p>
          <a:p>
            <a:pPr marL="0" indent="0">
              <a:buNone/>
            </a:pPr>
            <a:r>
              <a:rPr lang="en-US" dirty="0"/>
              <a:t>   - posttraumatic stress disorder</a:t>
            </a:r>
          </a:p>
          <a:p>
            <a:pPr marL="0" indent="0">
              <a:buNone/>
            </a:pPr>
            <a:r>
              <a:rPr lang="en-US" dirty="0"/>
              <a:t>   - migraine</a:t>
            </a:r>
          </a:p>
          <a:p>
            <a:pPr marL="0" indent="0">
              <a:buNone/>
            </a:pPr>
            <a:r>
              <a:rPr lang="en-US" dirty="0"/>
              <a:t>   - glaucoma </a:t>
            </a:r>
          </a:p>
          <a:p>
            <a:pPr marL="0" indent="0">
              <a:buNone/>
            </a:pPr>
            <a:r>
              <a:rPr lang="en-US" dirty="0"/>
              <a:t>   - nausea and vomiting</a:t>
            </a:r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42FE2A-3DF6-4AD0-B9F9-CDFFB7D87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Improving Medical Marijuana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E044E994-9BE3-4E15-832D-9E85BF132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647" y="2882626"/>
            <a:ext cx="5441195" cy="2611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080896-EC2B-4F35-B6B6-5ACCE640C20E}"/>
              </a:ext>
            </a:extLst>
          </p:cNvPr>
          <p:cNvSpPr txBox="1"/>
          <p:nvPr/>
        </p:nvSpPr>
        <p:spPr>
          <a:xfrm>
            <a:off x="6271647" y="6200487"/>
            <a:ext cx="5920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Medical Use of Marijuana: Truth in Evidence ; anesthesia &amp; analgesia November 2015 • Volume 121 • Number 5  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058256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7CEDC-D0D0-4580-B49C-1ACCED2B6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en-US" dirty="0"/>
              <a:t>Pharmaceuticals, Inc. Company, Marietta, GA was first licensed and approved in 1986 for </a:t>
            </a:r>
            <a:r>
              <a:rPr lang="en-US" b="1" dirty="0">
                <a:solidFill>
                  <a:srgbClr val="C00000"/>
                </a:solidFill>
              </a:rPr>
              <a:t>the treatment of chemotherapy-induced nausea and vomiting. </a:t>
            </a:r>
          </a:p>
          <a:p>
            <a:r>
              <a:rPr lang="en-US" dirty="0"/>
              <a:t>The neurocircuitry involved in nausea and vomiting includes the area postrema, on floor of 4</a:t>
            </a:r>
            <a:r>
              <a:rPr lang="en-US" baseline="30000" dirty="0"/>
              <a:t>th</a:t>
            </a:r>
            <a:r>
              <a:rPr lang="en-US" dirty="0"/>
              <a:t> ventricle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poor in CB1 receptor expression 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Little evidence </a:t>
            </a:r>
            <a:r>
              <a:rPr lang="en-US" dirty="0"/>
              <a:t>to understand the mechanism by which a </a:t>
            </a:r>
            <a:r>
              <a:rPr lang="en-US" b="1" dirty="0">
                <a:solidFill>
                  <a:srgbClr val="C00000"/>
                </a:solidFill>
              </a:rPr>
              <a:t>CB1 agonist might affect postoperative nausea and vomiting (PONV).</a:t>
            </a:r>
            <a:endParaRPr lang="th-TH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5955B31-432F-4CB2-82CE-68FC5E1B7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Improving Medical Marijuana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D60D3-84D2-455C-BA1B-A90476F13918}"/>
              </a:ext>
            </a:extLst>
          </p:cNvPr>
          <p:cNvSpPr txBox="1"/>
          <p:nvPr/>
        </p:nvSpPr>
        <p:spPr>
          <a:xfrm>
            <a:off x="6271647" y="6200487"/>
            <a:ext cx="5920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Medical Use of Marijuana: Truth in Evidence ; anesthesia &amp; analgesia November 2015 • Volume 121 • Number 5  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759756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6F1EF59-30EC-47D0-A2C7-30492702B7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25" t="18207" r="50000" b="75360"/>
          <a:stretch/>
        </p:blipFill>
        <p:spPr>
          <a:xfrm>
            <a:off x="3466060" y="2032843"/>
            <a:ext cx="4998623" cy="5184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D9C5A9-2E17-44EE-8705-D2D0B4623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1D1552-BE32-4EC0-8221-FA50D9256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8258"/>
            <a:ext cx="10515600" cy="3116898"/>
          </a:xfrm>
        </p:spPr>
        <p:txBody>
          <a:bodyPr/>
          <a:lstStyle/>
          <a:p>
            <a:r>
              <a:rPr lang="en-US" dirty="0"/>
              <a:t>The effects of 2 mg preoperative oral nabilone, </a:t>
            </a:r>
            <a:r>
              <a:rPr lang="en-US" b="1" dirty="0">
                <a:solidFill>
                  <a:srgbClr val="C00000"/>
                </a:solidFill>
              </a:rPr>
              <a:t>a synthetic </a:t>
            </a:r>
            <a:r>
              <a:rPr lang="el-GR" b="1" dirty="0">
                <a:solidFill>
                  <a:srgbClr val="C00000"/>
                </a:solidFill>
              </a:rPr>
              <a:t>Δ9-</a:t>
            </a:r>
            <a:r>
              <a:rPr lang="en-US" b="1" dirty="0">
                <a:solidFill>
                  <a:srgbClr val="C00000"/>
                </a:solidFill>
              </a:rPr>
              <a:t>THC and oral metoclopramide </a:t>
            </a:r>
            <a:r>
              <a:rPr lang="en-US" dirty="0"/>
              <a:t>on PONV were compared in a prospective, double-blind study in patients undergoing total abdominal hysterectomy</a:t>
            </a:r>
          </a:p>
          <a:p>
            <a:r>
              <a:rPr lang="en-US" dirty="0"/>
              <a:t>The incidence of PONV was found to be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similar between the 2 groups</a:t>
            </a:r>
            <a:endParaRPr lang="th-T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3F669136-8DAA-4B6E-84C8-4AE4D2B2B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965" t="34046" r="14753" b="42488"/>
          <a:stretch/>
        </p:blipFill>
        <p:spPr>
          <a:xfrm>
            <a:off x="1186463" y="159142"/>
            <a:ext cx="9819074" cy="18173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8D70F7-1A0A-4A18-BDA1-2B0350CB19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25" t="18207" r="50000" b="75360"/>
          <a:stretch/>
        </p:blipFill>
        <p:spPr>
          <a:xfrm>
            <a:off x="7167574" y="6323287"/>
            <a:ext cx="4998623" cy="51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22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036DC83A-95AA-4E79-BEC2-8EDAD4C454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78" t="51651" r="59406" b="44658"/>
          <a:stretch/>
        </p:blipFill>
        <p:spPr>
          <a:xfrm>
            <a:off x="7636625" y="6244899"/>
            <a:ext cx="4555375" cy="5978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0195E3-6DCB-4515-A22D-454A005E7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41ABA-0423-4EA2-8490-56C9F599A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0287"/>
            <a:ext cx="10515600" cy="3727883"/>
          </a:xfrm>
        </p:spPr>
        <p:txBody>
          <a:bodyPr/>
          <a:lstStyle/>
          <a:p>
            <a:r>
              <a:rPr lang="en-US" b="1" dirty="0"/>
              <a:t>systematic review of 30 randomized controlled trials</a:t>
            </a:r>
            <a:r>
              <a:rPr lang="en-US" dirty="0"/>
              <a:t>, the effectiveness of cannabinoids </a:t>
            </a:r>
          </a:p>
          <a:p>
            <a:pPr marL="0" indent="0">
              <a:buNone/>
            </a:pPr>
            <a:r>
              <a:rPr lang="en-US" dirty="0"/>
              <a:t>   - oral nabilone, oral dronabinol, IM levonantradol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 chemotherapy-induced nausea and vomiting </a:t>
            </a:r>
            <a:r>
              <a:rPr lang="en-US" dirty="0"/>
              <a:t>was evaluated in 1366 patients</a:t>
            </a:r>
          </a:p>
          <a:p>
            <a:r>
              <a:rPr lang="en-US" dirty="0"/>
              <a:t> Cannabinoids were found to be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more effective antiemetics </a:t>
            </a:r>
            <a:r>
              <a:rPr lang="en-US" dirty="0"/>
              <a:t>than prochlorperazine, metoclopramide, chlorpromazine  </a:t>
            </a:r>
          </a:p>
          <a:p>
            <a:r>
              <a:rPr lang="en-US" dirty="0"/>
              <a:t>However, </a:t>
            </a:r>
            <a:r>
              <a:rPr lang="en-US" b="1" dirty="0">
                <a:solidFill>
                  <a:srgbClr val="C00000"/>
                </a:solidFill>
              </a:rPr>
              <a:t>no comparisons of cannabinoids with 5-HT3 receptor antagonists</a:t>
            </a:r>
            <a:endParaRPr lang="th-TH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0789FC-BAB8-4269-AF4B-1057008CB6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6230" t="11331" r="82399" b="82638"/>
          <a:stretch/>
        </p:blipFill>
        <p:spPr>
          <a:xfrm>
            <a:off x="11084964" y="24158"/>
            <a:ext cx="1107036" cy="298638"/>
          </a:xfrm>
          <a:prstGeom prst="rect">
            <a:avLst/>
          </a:prstGeo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426D2BC6-10A9-44FE-B603-7985DDD6A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24430" t="24704" r="34500" b="62014"/>
          <a:stretch/>
        </p:blipFill>
        <p:spPr>
          <a:xfrm>
            <a:off x="607890" y="225079"/>
            <a:ext cx="10369390" cy="18853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45153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4E30C-E6E6-49B0-8EE2-EE951059A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79A80-45F3-4B07-9985-EFCDF6F95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25" y="2590391"/>
            <a:ext cx="10515600" cy="3195265"/>
          </a:xfrm>
        </p:spPr>
        <p:txBody>
          <a:bodyPr/>
          <a:lstStyle/>
          <a:p>
            <a:r>
              <a:rPr lang="en-US" dirty="0"/>
              <a:t>Patients given </a:t>
            </a:r>
            <a:r>
              <a:rPr lang="en-US" b="1" dirty="0">
                <a:solidFill>
                  <a:srgbClr val="C00000"/>
                </a:solidFill>
              </a:rPr>
              <a:t>cannabinoids were more likely to withdraw </a:t>
            </a:r>
            <a:r>
              <a:rPr lang="en-US" dirty="0"/>
              <a:t>because of </a:t>
            </a:r>
            <a:r>
              <a:rPr lang="en-US" b="1" dirty="0">
                <a:solidFill>
                  <a:srgbClr val="C00000"/>
                </a:solidFill>
              </a:rPr>
              <a:t>side effects </a:t>
            </a:r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 paranoid, hallucinations, dysphoria or depression </a:t>
            </a:r>
          </a:p>
          <a:p>
            <a:r>
              <a:rPr lang="en-US" dirty="0"/>
              <a:t>Authors analyzed the incidence of complete control of nausea or vomiting only in the first 24 hours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limitation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th-TH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E29116-E016-4C02-A2CB-B9DC05DFB9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30" t="11331" r="82399" b="82638"/>
          <a:stretch/>
        </p:blipFill>
        <p:spPr>
          <a:xfrm>
            <a:off x="11084964" y="24158"/>
            <a:ext cx="1107036" cy="298638"/>
          </a:xfrm>
          <a:prstGeom prst="rect">
            <a:avLst/>
          </a:prstGeom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527589A6-CBEC-4E3A-AC77-56A7D84A10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78" t="51651" r="59406" b="44658"/>
          <a:stretch/>
        </p:blipFill>
        <p:spPr>
          <a:xfrm>
            <a:off x="7636625" y="6244899"/>
            <a:ext cx="4555375" cy="597891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3C25A0D5-5394-4357-AB99-1CDC97FD42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430" t="24704" r="34500" b="62014"/>
          <a:stretch/>
        </p:blipFill>
        <p:spPr>
          <a:xfrm>
            <a:off x="607890" y="225079"/>
            <a:ext cx="10369390" cy="18853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9140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0933A-0AB5-42E0-BB3A-FA1DE9ADD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 descr="à¸à¸¥à¸à¸²à¸£à¸à¹à¸à¸«à¸²à¸£à¸¹à¸à¸ à¸²à¸à¸ªà¸³à¸«à¸£à¸±à¸ à¸à¸±à¸à¸à¸²à¸à¸²à¸à¸à¸²à¸£à¹à¸à¸à¸¢à¹">
            <a:extLst>
              <a:ext uri="{FF2B5EF4-FFF2-40B4-BE49-F238E27FC236}">
                <a16:creationId xmlns:a16="http://schemas.microsoft.com/office/drawing/2014/main" id="{58A834F2-2567-4A2B-AF66-403DA3862C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64" y="500277"/>
            <a:ext cx="10413236" cy="585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419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B8ECB9-3F4A-4EB6-B120-D643FD515C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25" t="76457" r="56125" b="20875"/>
          <a:stretch/>
        </p:blipFill>
        <p:spPr>
          <a:xfrm>
            <a:off x="3695700" y="2677198"/>
            <a:ext cx="4800600" cy="374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796AF1-77DD-4BFA-99DE-2DEB233F1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3AB9A-12B7-4016-BFAD-1E0F9954D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825" y="3350025"/>
            <a:ext cx="10515600" cy="2860354"/>
          </a:xfrm>
        </p:spPr>
        <p:txBody>
          <a:bodyPr>
            <a:normAutofit/>
          </a:bodyPr>
          <a:lstStyle/>
          <a:p>
            <a:r>
              <a:rPr lang="en-US" dirty="0" err="1"/>
              <a:t>Kleine</a:t>
            </a:r>
            <a:r>
              <a:rPr lang="en-US" dirty="0"/>
              <a:t> </a:t>
            </a:r>
            <a:r>
              <a:rPr lang="en-US" dirty="0" err="1"/>
              <a:t>Brueggeney</a:t>
            </a:r>
            <a:r>
              <a:rPr lang="en-US" dirty="0"/>
              <a:t> et al. administered Δ9-THC IV </a:t>
            </a:r>
            <a:r>
              <a:rPr lang="en-US" b="1" dirty="0">
                <a:solidFill>
                  <a:srgbClr val="C00000"/>
                </a:solidFill>
              </a:rPr>
              <a:t>0.125 mg/kg with a maximum of 10 mg</a:t>
            </a:r>
            <a:r>
              <a:rPr lang="en-US" dirty="0"/>
              <a:t>, a dose chosen to target a maximum effect. </a:t>
            </a:r>
          </a:p>
          <a:p>
            <a:r>
              <a:rPr lang="en-US" dirty="0"/>
              <a:t>potentially </a:t>
            </a:r>
            <a:r>
              <a:rPr lang="en-US" b="1" dirty="0">
                <a:solidFill>
                  <a:srgbClr val="C00000"/>
                </a:solidFill>
              </a:rPr>
              <a:t>less than the clinically significant 25% </a:t>
            </a:r>
            <a:r>
              <a:rPr lang="en-US" dirty="0"/>
              <a:t>relative risk reduction demonstrated by other drugs used for PONV prophylaxis</a:t>
            </a:r>
          </a:p>
          <a:p>
            <a:r>
              <a:rPr lang="en-US" dirty="0"/>
              <a:t>Psychotropic THC side effects were clinically relevant and mainly consisted of </a:t>
            </a:r>
            <a:r>
              <a:rPr lang="en-US" b="1" dirty="0">
                <a:solidFill>
                  <a:srgbClr val="C00000"/>
                </a:solidFill>
              </a:rPr>
              <a:t>sedation and confusion </a:t>
            </a:r>
            <a:endParaRPr lang="th-TH" b="1" dirty="0">
              <a:solidFill>
                <a:srgbClr val="C00000"/>
              </a:solidFill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2DB6B2BE-2159-4A6F-8C3D-4B869EB1EA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992" t="11631" r="24992" b="67355"/>
          <a:stretch/>
        </p:blipFill>
        <p:spPr>
          <a:xfrm>
            <a:off x="1295400" y="245371"/>
            <a:ext cx="9601199" cy="2255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66846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589B-4DD8-4D66-8528-327F636EE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95F50-4D18-493A-B3F2-EAB63099D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58684"/>
            <a:ext cx="10515600" cy="2766607"/>
          </a:xfrm>
        </p:spPr>
        <p:txBody>
          <a:bodyPr/>
          <a:lstStyle/>
          <a:p>
            <a:r>
              <a:rPr lang="en-US" dirty="0"/>
              <a:t>Because of an </a:t>
            </a:r>
            <a:r>
              <a:rPr lang="en-US" b="1" dirty="0">
                <a:solidFill>
                  <a:srgbClr val="C00000"/>
                </a:solidFill>
              </a:rPr>
              <a:t>unacceptable side effect, </a:t>
            </a:r>
            <a:r>
              <a:rPr lang="en-US" dirty="0"/>
              <a:t>, IV THC administered at the end of surgery </a:t>
            </a:r>
            <a:r>
              <a:rPr lang="en-US" b="1" dirty="0">
                <a:solidFill>
                  <a:srgbClr val="C00000"/>
                </a:solidFill>
              </a:rPr>
              <a:t>cannot be recommended </a:t>
            </a:r>
            <a:r>
              <a:rPr lang="en-US" dirty="0"/>
              <a:t>for the prevention of PONV in high-risk patients. </a:t>
            </a:r>
            <a:endParaRPr lang="th-TH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496A66-4DC0-4F6C-B6DA-5B4984791A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92" t="11631" r="24992" b="67355"/>
          <a:stretch/>
        </p:blipFill>
        <p:spPr>
          <a:xfrm>
            <a:off x="1162396" y="562928"/>
            <a:ext cx="9601199" cy="2255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40F06C-9E25-4751-A59A-39E5D362F8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25" t="76457" r="56125" b="20875"/>
          <a:stretch/>
        </p:blipFill>
        <p:spPr>
          <a:xfrm>
            <a:off x="3562695" y="2925244"/>
            <a:ext cx="4800600" cy="37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94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BDABC-E0AF-4DFA-B5FA-D4C3CE6C6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CE8F1E-E02E-4EF4-A36F-29B2FB63F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4425"/>
            <a:ext cx="10515600" cy="2380615"/>
          </a:xfrm>
        </p:spPr>
        <p:txBody>
          <a:bodyPr/>
          <a:lstStyle/>
          <a:p>
            <a:r>
              <a:rPr lang="en-US" dirty="0"/>
              <a:t>In 1992, the Food and Drug Administration approved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dronabinol as an appetite stimulant</a:t>
            </a:r>
            <a:r>
              <a:rPr lang="en-US" dirty="0"/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for the treatment of acquired immune deficiency syndrome (AIDS)-related weight loss.  </a:t>
            </a:r>
          </a:p>
          <a:p>
            <a:r>
              <a:rPr lang="en-US" dirty="0"/>
              <a:t>evidence for the efficacy and safety  is lacking</a:t>
            </a:r>
            <a:endParaRPr lang="th-TH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205517-2DEE-4D40-9B46-92966FF410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9" t="34474" r="50000" b="35062"/>
          <a:stretch/>
        </p:blipFill>
        <p:spPr>
          <a:xfrm>
            <a:off x="1868978" y="292998"/>
            <a:ext cx="9070571" cy="27953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29EC66-16AA-4ADE-B362-1945B5E68A56}"/>
              </a:ext>
            </a:extLst>
          </p:cNvPr>
          <p:cNvSpPr txBox="1"/>
          <p:nvPr/>
        </p:nvSpPr>
        <p:spPr>
          <a:xfrm>
            <a:off x="7527013" y="6479457"/>
            <a:ext cx="4667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Cannabinoids for medical use; JAMA June 23/30 2015 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2192259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72F17-2C6B-4C9D-AE04-9674019BA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pharmacokinetics and bioavailability of Δ9THC vary considerably in humans </a:t>
            </a:r>
          </a:p>
          <a:p>
            <a:pPr marL="0" indent="0">
              <a:buNone/>
            </a:pPr>
            <a:r>
              <a:rPr lang="en-US" dirty="0"/>
              <a:t>    - depend on whether inhaled, injected, or swallowed. 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Peak plasma levels of Δ9-THC after smoking marijuana </a:t>
            </a:r>
            <a:r>
              <a:rPr lang="en-US" dirty="0"/>
              <a:t>occur more rapidly, and the bioavailability is substantially greater (18%–50% vs 6%–20%).</a:t>
            </a:r>
          </a:p>
          <a:p>
            <a:pPr marL="0" indent="0">
              <a:buNone/>
            </a:pPr>
            <a:endParaRPr lang="en-US" dirty="0"/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2E56643-B6F6-4325-AB53-CB240A236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Improving Medical Marijuana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3D0CBC-6110-4120-A7C6-2C6C39B2D765}"/>
              </a:ext>
            </a:extLst>
          </p:cNvPr>
          <p:cNvSpPr txBox="1"/>
          <p:nvPr/>
        </p:nvSpPr>
        <p:spPr>
          <a:xfrm>
            <a:off x="1012768" y="5374773"/>
            <a:ext cx="1034103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size and execution of the study significantly more challenging. </a:t>
            </a:r>
            <a:endParaRPr lang="th-TH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5F492D-5547-4223-ABA5-CAD867C975B3}"/>
              </a:ext>
            </a:extLst>
          </p:cNvPr>
          <p:cNvSpPr txBox="1"/>
          <p:nvPr/>
        </p:nvSpPr>
        <p:spPr>
          <a:xfrm>
            <a:off x="7527013" y="6479457"/>
            <a:ext cx="4667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Cannabinoids for medical use; JAMA June 23/30 2015 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77368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7B69B-1B8E-41AD-97C3-825AF2FFF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86698"/>
            <a:ext cx="10515600" cy="1325563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Cannabis and pain management </a:t>
            </a:r>
            <a:endParaRPr lang="th-TH" sz="6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à¸à¸¥à¸à¸²à¸£à¸à¹à¸à¸«à¸²à¸£à¸¹à¸à¸ à¸²à¸à¸ªà¸³à¸«à¸£à¸±à¸ cannabis and pain">
            <a:extLst>
              <a:ext uri="{FF2B5EF4-FFF2-40B4-BE49-F238E27FC236}">
                <a16:creationId xmlns:a16="http://schemas.microsoft.com/office/drawing/2014/main" id="{B82A269C-2C6B-4C09-98D1-DF9EA4CC0B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129" y="123987"/>
            <a:ext cx="9372745" cy="516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647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306FE-49F4-4B55-A1FC-E37EEC72CB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Introduction: medical cannabis and pain</a:t>
            </a:r>
            <a:endParaRPr lang="th-TH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BE296B-DED0-46A9-97C2-AD60991D4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7553"/>
            <a:ext cx="10515600" cy="4351338"/>
          </a:xfrm>
        </p:spPr>
        <p:txBody>
          <a:bodyPr/>
          <a:lstStyle/>
          <a:p>
            <a:r>
              <a:rPr lang="en-US" dirty="0"/>
              <a:t>Physicians, especially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anesthesiologists involved in the management of pain and the side effects of analgesics</a:t>
            </a:r>
            <a:r>
              <a:rPr lang="en-US" dirty="0"/>
              <a:t>, will be queried by our patients whether marijuana is right for them.</a:t>
            </a:r>
            <a:endParaRPr lang="th-TH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99C8D4-A05C-4D5B-9336-9C59053E5655}"/>
              </a:ext>
            </a:extLst>
          </p:cNvPr>
          <p:cNvSpPr txBox="1"/>
          <p:nvPr/>
        </p:nvSpPr>
        <p:spPr>
          <a:xfrm>
            <a:off x="5734374" y="6273225"/>
            <a:ext cx="6571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Medical cannabis: considerations for the anesthesiologist and pain physician; Can J </a:t>
            </a:r>
            <a:r>
              <a:rPr lang="en-US" sz="1600" dirty="0" err="1"/>
              <a:t>Anesth</a:t>
            </a:r>
            <a:r>
              <a:rPr lang="en-US" sz="1600" dirty="0"/>
              <a:t>/J Can </a:t>
            </a:r>
            <a:r>
              <a:rPr lang="en-US" sz="1600" dirty="0" err="1"/>
              <a:t>Anesth</a:t>
            </a:r>
            <a:r>
              <a:rPr lang="en-US" sz="1600" dirty="0"/>
              <a:t> (2016) 63:608–624 </a:t>
            </a:r>
            <a:endParaRPr lang="th-TH" sz="1600" dirty="0"/>
          </a:p>
        </p:txBody>
      </p:sp>
      <p:pic>
        <p:nvPicPr>
          <p:cNvPr id="8194" name="Picture 2" descr="à¸à¸¥à¸à¸²à¸£à¸à¹à¸à¸«à¸²à¸£à¸¹à¸à¸ à¸²à¸à¸ªà¸³à¸«à¸£à¸±à¸ cannabis and pain">
            <a:extLst>
              <a:ext uri="{FF2B5EF4-FFF2-40B4-BE49-F238E27FC236}">
                <a16:creationId xmlns:a16="http://schemas.microsoft.com/office/drawing/2014/main" id="{55E04E5B-E7E0-45A8-A42D-71468A191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703" y="3537490"/>
            <a:ext cx="4489342" cy="251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792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59DEF5-6BE6-4693-A670-7A0EEBB30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best-characterized constituent is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D9-tetrahydrocannabinol (THC)</a:t>
            </a:r>
            <a:r>
              <a:rPr lang="en-US" dirty="0"/>
              <a:t>, the principal psychoactive component of cannabis  </a:t>
            </a:r>
          </a:p>
          <a:p>
            <a:r>
              <a:rPr lang="en-US" dirty="0"/>
              <a:t>Cannabinoids produce their effects through the activation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of two distinct G-protein-coupled receptors : cannabinoid CB1 and CB2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dirty="0"/>
              <a:t>-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CB1 receptor </a:t>
            </a:r>
            <a:r>
              <a:rPr lang="en-US" dirty="0"/>
              <a:t>: at high levels in the central nervous system (CNS)   </a:t>
            </a:r>
          </a:p>
          <a:p>
            <a:pPr marL="0" indent="0">
              <a:buNone/>
            </a:pPr>
            <a:r>
              <a:rPr lang="en-US" dirty="0"/>
              <a:t>      and </a:t>
            </a:r>
            <a:r>
              <a:rPr lang="en-US" b="1" dirty="0">
                <a:solidFill>
                  <a:srgbClr val="C00000"/>
                </a:solidFill>
              </a:rPr>
              <a:t>along pain pathways  </a:t>
            </a:r>
          </a:p>
          <a:p>
            <a:pPr marL="0" indent="0">
              <a:buNone/>
            </a:pPr>
            <a:r>
              <a:rPr lang="en-US" dirty="0"/>
              <a:t>   -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CB2 receptor </a:t>
            </a:r>
            <a:r>
              <a:rPr lang="en-US" dirty="0"/>
              <a:t>: outside the CNS, where expressed in peripheral  </a:t>
            </a:r>
          </a:p>
          <a:p>
            <a:pPr marL="0" indent="0">
              <a:buNone/>
            </a:pPr>
            <a:r>
              <a:rPr lang="en-US" dirty="0"/>
              <a:t>      tissues with immune functions</a:t>
            </a:r>
            <a:endParaRPr lang="th-TH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E74BD7-3315-43C4-BD00-5CE5D680DE2E}"/>
              </a:ext>
            </a:extLst>
          </p:cNvPr>
          <p:cNvSpPr/>
          <p:nvPr/>
        </p:nvSpPr>
        <p:spPr>
          <a:xfrm>
            <a:off x="964277" y="3591098"/>
            <a:ext cx="9958648" cy="109728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DF7D33-4886-4B25-AFEB-464FB3A163D9}"/>
              </a:ext>
            </a:extLst>
          </p:cNvPr>
          <p:cNvSpPr txBox="1"/>
          <p:nvPr/>
        </p:nvSpPr>
        <p:spPr>
          <a:xfrm>
            <a:off x="5796366" y="6273225"/>
            <a:ext cx="6571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Medical cannabis: considerations for the anesthesiologist and pain physician; Can J </a:t>
            </a:r>
            <a:r>
              <a:rPr lang="en-US" sz="1600" dirty="0" err="1"/>
              <a:t>Anesth</a:t>
            </a:r>
            <a:r>
              <a:rPr lang="en-US" sz="1600" dirty="0"/>
              <a:t>/J Can </a:t>
            </a:r>
            <a:r>
              <a:rPr lang="en-US" sz="1600" dirty="0" err="1"/>
              <a:t>Anesth</a:t>
            </a:r>
            <a:r>
              <a:rPr lang="en-US" sz="1600" dirty="0"/>
              <a:t> (2016) 63:608–624 </a:t>
            </a:r>
            <a:endParaRPr lang="th-TH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75E1A5-934E-40DA-A804-586A1FBEA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Introduction: medical cannabis and pain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6234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9B64C-9370-46F2-8B5D-7F824236F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3282870"/>
          </a:xfrm>
        </p:spPr>
        <p:txBody>
          <a:bodyPr/>
          <a:lstStyle/>
          <a:p>
            <a:r>
              <a:rPr lang="en-US" dirty="0"/>
              <a:t>Major pharmacological discoveries of the 1990s sparked interest in the possible medical uses for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cannabinoids as potential analgesics ; treating various chronic pain conditions.  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Marijuana available on the Canadian market (companies, plants and drugs, mode of deliveries)</a:t>
            </a:r>
            <a:endParaRPr lang="th-T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4256CC-566E-4BFF-B0D3-521BDC47A92A}"/>
              </a:ext>
            </a:extLst>
          </p:cNvPr>
          <p:cNvSpPr txBox="1"/>
          <p:nvPr/>
        </p:nvSpPr>
        <p:spPr>
          <a:xfrm>
            <a:off x="5796366" y="6273225"/>
            <a:ext cx="6571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Medical cannabis: considerations for the anesthesiologist and pain physician; Can J </a:t>
            </a:r>
            <a:r>
              <a:rPr lang="en-US" sz="1600" dirty="0" err="1"/>
              <a:t>Anesth</a:t>
            </a:r>
            <a:r>
              <a:rPr lang="en-US" sz="1600" dirty="0"/>
              <a:t>/J Can </a:t>
            </a:r>
            <a:r>
              <a:rPr lang="en-US" sz="1600" dirty="0" err="1"/>
              <a:t>Anesth</a:t>
            </a:r>
            <a:r>
              <a:rPr lang="en-US" sz="1600" dirty="0"/>
              <a:t> (2016) 63:608–624 </a:t>
            </a:r>
            <a:endParaRPr lang="th-TH" sz="1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B3C2492-47C7-4A45-A1ED-7DBC72201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Introduction: medical cannabis and pain</a:t>
            </a:r>
            <a:endParaRPr lang="th-TH" dirty="0"/>
          </a:p>
        </p:txBody>
      </p:sp>
      <p:pic>
        <p:nvPicPr>
          <p:cNvPr id="9218" name="Picture 2" descr="à¸à¸¥à¸à¸²à¸£à¸à¹à¸à¸«à¸²à¸£à¸¹à¸à¸ à¸²à¸à¸ªà¸³à¸«à¸£à¸±à¸ cannabis in canada">
            <a:extLst>
              <a:ext uri="{FF2B5EF4-FFF2-40B4-BE49-F238E27FC236}">
                <a16:creationId xmlns:a16="http://schemas.microsoft.com/office/drawing/2014/main" id="{2D2017C1-BB94-4F4C-980A-4B130EF0D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319" y="4428677"/>
            <a:ext cx="3440624" cy="223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017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56518-A267-41CD-B88C-DA61E5EA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EF267B-020D-4AA9-921B-3A1507883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669" t="15068" r="24817" b="64108"/>
          <a:stretch/>
        </p:blipFill>
        <p:spPr>
          <a:xfrm>
            <a:off x="948165" y="509745"/>
            <a:ext cx="10190376" cy="23618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EA2FA3-9FE8-40B5-BBC3-57A22A42ED2D}"/>
              </a:ext>
            </a:extLst>
          </p:cNvPr>
          <p:cNvSpPr txBox="1"/>
          <p:nvPr/>
        </p:nvSpPr>
        <p:spPr>
          <a:xfrm>
            <a:off x="1562793" y="3890356"/>
            <a:ext cx="8961120" cy="1596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1C2271-8692-4166-9F7E-A9E504794A28}"/>
              </a:ext>
            </a:extLst>
          </p:cNvPr>
          <p:cNvSpPr txBox="1"/>
          <p:nvPr/>
        </p:nvSpPr>
        <p:spPr>
          <a:xfrm>
            <a:off x="838200" y="3640049"/>
            <a:ext cx="1051560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Cannabinoid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dirty="0"/>
              <a:t> may play an important role in mediating a variety of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neurophysiological processes including nociception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h-T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CCBAF2-3919-4AF5-857B-309B774DE45D}"/>
              </a:ext>
            </a:extLst>
          </p:cNvPr>
          <p:cNvSpPr txBox="1"/>
          <p:nvPr/>
        </p:nvSpPr>
        <p:spPr>
          <a:xfrm>
            <a:off x="5796366" y="6273225"/>
            <a:ext cx="6571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Medical cannabis: considerations for the anesthesiologist and pain physician; Can J </a:t>
            </a:r>
            <a:r>
              <a:rPr lang="en-US" sz="1600" dirty="0" err="1"/>
              <a:t>Anesth</a:t>
            </a:r>
            <a:r>
              <a:rPr lang="en-US" sz="1600" dirty="0"/>
              <a:t>/J Can </a:t>
            </a:r>
            <a:r>
              <a:rPr lang="en-US" sz="1600" dirty="0" err="1"/>
              <a:t>Anesth</a:t>
            </a:r>
            <a:r>
              <a:rPr lang="en-US" sz="1600" dirty="0"/>
              <a:t> (2016) 63:608–624 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3716574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144B6-C42C-4DD6-A2F5-3F96F29E0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E96F9-239C-4569-B7B8-23020EAAF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65152"/>
            <a:ext cx="10515600" cy="24932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Epileptic patient, to use marijuana to treat his severe epilepsy </a:t>
            </a:r>
          </a:p>
          <a:p>
            <a:r>
              <a:rPr lang="en-US" dirty="0"/>
              <a:t>The regulations state that patients may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not possess more than one month’s amount of marijuana, or a maximum of 150 g, at one time</a:t>
            </a:r>
            <a:endParaRPr lang="th-TH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h-T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283C9E-B3E0-4208-894B-B12794BC6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669" t="15068" r="24817" b="64108"/>
          <a:stretch/>
        </p:blipFill>
        <p:spPr>
          <a:xfrm>
            <a:off x="948164" y="509745"/>
            <a:ext cx="10405635" cy="23618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55051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4E79-D2F9-4E84-B126-624D17103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 descr="à¸à¸¥à¸à¸²à¸£à¸à¹à¸à¸«à¸²à¸£à¸¹à¸à¸ à¸²à¸à¸ªà¸³à¸«à¸£à¸±à¸ à¸à¸±à¸à¸à¸²à¸à¸²à¸à¸à¸²à¸£à¹à¸à¸à¸¢à¹">
            <a:extLst>
              <a:ext uri="{FF2B5EF4-FFF2-40B4-BE49-F238E27FC236}">
                <a16:creationId xmlns:a16="http://schemas.microsoft.com/office/drawing/2014/main" id="{4322B2F8-C937-446A-A84F-F96442562A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8454"/>
            <a:ext cx="10515600" cy="591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766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930EB-D298-41C2-8D7D-8B493EBA3A7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 on clinical studies on cannabis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pain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CCD2E3-94B8-4054-87ED-30FC5E7460F2}"/>
              </a:ext>
            </a:extLst>
          </p:cNvPr>
          <p:cNvSpPr txBox="1"/>
          <p:nvPr/>
        </p:nvSpPr>
        <p:spPr>
          <a:xfrm>
            <a:off x="2433233" y="2667339"/>
            <a:ext cx="289818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Acute pain </a:t>
            </a:r>
            <a:endParaRPr lang="th-TH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168D53-1B0E-427C-AA9A-911CEA27803D}"/>
              </a:ext>
            </a:extLst>
          </p:cNvPr>
          <p:cNvSpPr txBox="1"/>
          <p:nvPr/>
        </p:nvSpPr>
        <p:spPr>
          <a:xfrm>
            <a:off x="2433233" y="3837485"/>
            <a:ext cx="532883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Chronic non-cancer-related pain</a:t>
            </a:r>
            <a:endParaRPr lang="th-TH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38CE7A-87A6-4541-804D-EF2FBEDBBBCE}"/>
              </a:ext>
            </a:extLst>
          </p:cNvPr>
          <p:cNvSpPr txBox="1"/>
          <p:nvPr/>
        </p:nvSpPr>
        <p:spPr>
          <a:xfrm>
            <a:off x="2433233" y="5007631"/>
            <a:ext cx="629231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Cancer-related pain</a:t>
            </a:r>
            <a:endParaRPr lang="th-TH" b="1" dirty="0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EB17E488-1514-4493-BA18-997FCB819508}"/>
              </a:ext>
            </a:extLst>
          </p:cNvPr>
          <p:cNvSpPr/>
          <p:nvPr/>
        </p:nvSpPr>
        <p:spPr>
          <a:xfrm>
            <a:off x="1201762" y="2605347"/>
            <a:ext cx="743919" cy="523220"/>
          </a:xfrm>
          <a:prstGeom prst="star5">
            <a:avLst>
              <a:gd name="adj" fmla="val 21777"/>
              <a:gd name="hf" fmla="val 105146"/>
              <a:gd name="vf" fmla="val 11055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2290" name="Picture 2" descr="à¸à¸¥à¸à¸²à¸£à¸à¹à¸à¸«à¸²à¸£à¸¹à¸à¸ à¸²à¸à¸ªà¸³à¸«à¸£à¸±à¸ cannabis and pain">
            <a:extLst>
              <a:ext uri="{FF2B5EF4-FFF2-40B4-BE49-F238E27FC236}">
                <a16:creationId xmlns:a16="http://schemas.microsoft.com/office/drawing/2014/main" id="{DAB3D3CE-E4E8-4196-81F5-950D1C612E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89" y="2047352"/>
            <a:ext cx="3832511" cy="223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86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8B803-33E2-40A8-9F86-4261E7E50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Acute pain study </a:t>
            </a:r>
          </a:p>
          <a:p>
            <a:pPr marL="0" indent="0">
              <a:buNone/>
            </a:pPr>
            <a:r>
              <a:rPr lang="en-US" dirty="0"/>
              <a:t>   - including marijuana, cannabis extracts, THC, nabilone, dronabinol, and levonantradol. </a:t>
            </a:r>
          </a:p>
          <a:p>
            <a:pPr marL="0" indent="0">
              <a:buNone/>
            </a:pPr>
            <a:r>
              <a:rPr lang="en-US" dirty="0"/>
              <a:t>   - In addition, in some cases, administration of cannabinoids, especially in high doses, is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associated with increased pain.</a:t>
            </a:r>
            <a:endParaRPr lang="th-T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D7DB02E-930E-45EC-B827-F0C3EF3AC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pain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CE38E0-EC15-40BB-BBA7-EF3185B5FC09}"/>
              </a:ext>
            </a:extLst>
          </p:cNvPr>
          <p:cNvSpPr txBox="1"/>
          <p:nvPr/>
        </p:nvSpPr>
        <p:spPr>
          <a:xfrm>
            <a:off x="5796366" y="6273225"/>
            <a:ext cx="6571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Medical cannabis: considerations for the anesthesiologist and pain physician; Can J </a:t>
            </a:r>
            <a:r>
              <a:rPr lang="en-US" sz="1600" dirty="0" err="1"/>
              <a:t>Anesth</a:t>
            </a:r>
            <a:r>
              <a:rPr lang="en-US" sz="1600" dirty="0"/>
              <a:t>/J Can </a:t>
            </a:r>
            <a:r>
              <a:rPr lang="en-US" sz="1600" dirty="0" err="1"/>
              <a:t>Anesth</a:t>
            </a:r>
            <a:r>
              <a:rPr lang="en-US" sz="1600" dirty="0"/>
              <a:t> (2016) 63:608–624 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197911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75275-965C-4746-B6E4-89C2891AA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DE238-2A15-4A24-979C-ECFEA115E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108" y="3429000"/>
            <a:ext cx="10515600" cy="2831172"/>
          </a:xfrm>
        </p:spPr>
        <p:txBody>
          <a:bodyPr>
            <a:normAutofit/>
          </a:bodyPr>
          <a:lstStyle/>
          <a:p>
            <a:r>
              <a:rPr lang="en-US" dirty="0"/>
              <a:t>Based on studies conducted in the </a:t>
            </a:r>
            <a:r>
              <a:rPr lang="en-US" b="1" dirty="0">
                <a:solidFill>
                  <a:schemeClr val="accent1"/>
                </a:solidFill>
              </a:rPr>
              <a:t>post operative setting </a:t>
            </a:r>
            <a:r>
              <a:rPr lang="en-US" dirty="0"/>
              <a:t>in human volunteers (13 studies) between 1977 and 2008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Cannabinoid agonists </a:t>
            </a:r>
            <a:r>
              <a:rPr lang="en-US" dirty="0"/>
              <a:t>may cause the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release of endogenous opioids </a:t>
            </a:r>
            <a:r>
              <a:rPr lang="en-US" dirty="0"/>
              <a:t>function interplay between the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endocannabinoid and opioid systems </a:t>
            </a:r>
            <a:r>
              <a:rPr lang="en-US" dirty="0"/>
              <a:t>in the modulation of analgesic responses</a:t>
            </a:r>
            <a:endParaRPr lang="en-US" b="1" dirty="0">
              <a:solidFill>
                <a:srgbClr val="C00000"/>
              </a:solidFill>
              <a:sym typeface="Wingdings" panose="05000000000000000000" pitchFamily="2" charset="2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8524E1-D5D2-4EC1-8B68-D51F2FFC59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43" t="24462" r="23861" b="58854"/>
          <a:stretch/>
        </p:blipFill>
        <p:spPr>
          <a:xfrm>
            <a:off x="838200" y="627192"/>
            <a:ext cx="10555989" cy="21269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87E05A-D56C-40E5-A795-6C9F6FD4D479}"/>
              </a:ext>
            </a:extLst>
          </p:cNvPr>
          <p:cNvSpPr txBox="1"/>
          <p:nvPr/>
        </p:nvSpPr>
        <p:spPr>
          <a:xfrm>
            <a:off x="6373092" y="6438186"/>
            <a:ext cx="5818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Current Molecular Pharmacology, 2009, Vol. 2, No. 1 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25223915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EDBC6-166D-449B-911F-EAFDCC74A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294815"/>
            <a:ext cx="10515600" cy="257904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Anatomical interaction </a:t>
            </a:r>
            <a:r>
              <a:rPr lang="en-US" b="1" dirty="0">
                <a:sym typeface="Wingdings" panose="05000000000000000000" pitchFamily="2" charset="2"/>
              </a:rPr>
              <a:t>between cannabinoid and opioid system</a:t>
            </a:r>
            <a:endParaRPr lang="en-US" b="1" dirty="0"/>
          </a:p>
          <a:p>
            <a:r>
              <a:rPr lang="en-US" dirty="0"/>
              <a:t>These cannabinoids are </a:t>
            </a:r>
            <a:r>
              <a:rPr lang="en-US" b="1" dirty="0">
                <a:solidFill>
                  <a:srgbClr val="C00000"/>
                </a:solidFill>
              </a:rPr>
              <a:t>not very effective in alleviating acute pain  </a:t>
            </a:r>
          </a:p>
          <a:p>
            <a:r>
              <a:rPr lang="en-US" dirty="0"/>
              <a:t>The interaction between the cannabinoid and the opioid system needs to be investigated further at the peripheral level.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0ACA4E-D376-44AD-ABA4-35544FE14C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43" t="24462" r="23861" b="58854"/>
          <a:stretch/>
        </p:blipFill>
        <p:spPr>
          <a:xfrm>
            <a:off x="818005" y="627192"/>
            <a:ext cx="10555989" cy="21269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B09244-B58A-4720-86D3-40D0B375DBD7}"/>
              </a:ext>
            </a:extLst>
          </p:cNvPr>
          <p:cNvSpPr txBox="1"/>
          <p:nvPr/>
        </p:nvSpPr>
        <p:spPr>
          <a:xfrm>
            <a:off x="6373092" y="6438186"/>
            <a:ext cx="5818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Current Molecular Pharmacology, 2009, Vol. 2, No. 1 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12452611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0A27C4-2641-4429-8F2E-5FEF08003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089" y="3108056"/>
            <a:ext cx="10515600" cy="3267805"/>
          </a:xfrm>
        </p:spPr>
        <p:txBody>
          <a:bodyPr/>
          <a:lstStyle/>
          <a:p>
            <a:r>
              <a:rPr lang="en-US" dirty="0"/>
              <a:t>Prospective, randomized study published in 2013 was carried out </a:t>
            </a:r>
          </a:p>
          <a:p>
            <a:pPr marL="0" indent="0">
              <a:buNone/>
            </a:pPr>
            <a:r>
              <a:rPr lang="en-US" dirty="0"/>
              <a:t>   in 73 patients undergoing </a:t>
            </a:r>
            <a:r>
              <a:rPr lang="en-US" b="1" dirty="0">
                <a:solidFill>
                  <a:schemeClr val="accent1"/>
                </a:solidFill>
              </a:rPr>
              <a:t>elective operations</a:t>
            </a: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Postoperative analgesia in Jamaican cannabis </a:t>
            </a:r>
            <a:r>
              <a:rPr lang="en-US" dirty="0"/>
              <a:t>users (n = 42) compared to non-users (n = 31). 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D59BF327-CF19-48FC-8D6B-AA65F559C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601" t="38333" r="23427" b="40564"/>
          <a:stretch/>
        </p:blipFill>
        <p:spPr>
          <a:xfrm>
            <a:off x="822089" y="482139"/>
            <a:ext cx="10547821" cy="20855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7C02E6-4E17-4B6D-A24E-D0B595D77B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46" t="12588" r="70408" b="80621"/>
          <a:stretch/>
        </p:blipFill>
        <p:spPr>
          <a:xfrm>
            <a:off x="9094123" y="6213562"/>
            <a:ext cx="2926080" cy="55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887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4638D-56AC-4D92-B1DE-0464DC783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979" y="2938923"/>
            <a:ext cx="10515600" cy="329562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Cannabis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users required signiﬁcantly more opioid </a:t>
            </a:r>
            <a:r>
              <a:rPr lang="en-US" dirty="0"/>
              <a:t>rescue analgesia and had </a:t>
            </a:r>
            <a:r>
              <a:rPr lang="en-US" b="1" dirty="0">
                <a:solidFill>
                  <a:srgbClr val="C00000"/>
                </a:solidFill>
              </a:rPr>
              <a:t>higher pain scores </a:t>
            </a:r>
            <a:r>
              <a:rPr lang="en-US" dirty="0"/>
              <a:t>during the immediate postoperative period than non-users</a:t>
            </a:r>
            <a:endParaRPr lang="th-TH" dirty="0"/>
          </a:p>
          <a:p>
            <a:r>
              <a:rPr lang="en-US" b="1" dirty="0">
                <a:solidFill>
                  <a:schemeClr val="accent1"/>
                </a:solidFill>
              </a:rPr>
              <a:t>female cannabis </a:t>
            </a:r>
            <a:r>
              <a:rPr lang="en-US" dirty="0"/>
              <a:t>users </a:t>
            </a:r>
            <a:r>
              <a:rPr lang="en-US" b="1" dirty="0">
                <a:solidFill>
                  <a:schemeClr val="accent1"/>
                </a:solidFill>
              </a:rPr>
              <a:t>required signiﬁcantly more analgesia </a:t>
            </a:r>
            <a:r>
              <a:rPr lang="en-US" dirty="0"/>
              <a:t>than male users. </a:t>
            </a:r>
          </a:p>
          <a:p>
            <a:r>
              <a:rPr lang="en-US" dirty="0"/>
              <a:t>Further research is needed to elucidate the precise mechanism by which this occurs.</a:t>
            </a:r>
            <a:endParaRPr lang="th-TH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3D68C3-E1AF-4E20-A0FA-933DE10965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01" t="38333" r="23427" b="40564"/>
          <a:stretch/>
        </p:blipFill>
        <p:spPr>
          <a:xfrm>
            <a:off x="805979" y="446015"/>
            <a:ext cx="10547821" cy="20855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C53AC4-DA63-4BC1-8BBE-9C3D59F026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46" t="12588" r="70408" b="80621"/>
          <a:stretch/>
        </p:blipFill>
        <p:spPr>
          <a:xfrm>
            <a:off x="9094123" y="6213562"/>
            <a:ext cx="2926080" cy="55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625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930EB-D298-41C2-8D7D-8B493EBA3A7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 on clinical studies on cannabis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pain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CCD2E3-94B8-4054-87ED-30FC5E7460F2}"/>
              </a:ext>
            </a:extLst>
          </p:cNvPr>
          <p:cNvSpPr txBox="1"/>
          <p:nvPr/>
        </p:nvSpPr>
        <p:spPr>
          <a:xfrm>
            <a:off x="2433233" y="2667339"/>
            <a:ext cx="289818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Acute pain </a:t>
            </a:r>
            <a:endParaRPr lang="th-TH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168D53-1B0E-427C-AA9A-911CEA27803D}"/>
              </a:ext>
            </a:extLst>
          </p:cNvPr>
          <p:cNvSpPr txBox="1"/>
          <p:nvPr/>
        </p:nvSpPr>
        <p:spPr>
          <a:xfrm>
            <a:off x="2433233" y="3837485"/>
            <a:ext cx="532883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Chronic non-cancer-related pain</a:t>
            </a:r>
            <a:endParaRPr lang="th-TH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38CE7A-87A6-4541-804D-EF2FBEDBBBCE}"/>
              </a:ext>
            </a:extLst>
          </p:cNvPr>
          <p:cNvSpPr txBox="1"/>
          <p:nvPr/>
        </p:nvSpPr>
        <p:spPr>
          <a:xfrm>
            <a:off x="2433233" y="5007631"/>
            <a:ext cx="629231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Cancer-related pain</a:t>
            </a:r>
            <a:endParaRPr lang="th-TH" b="1" dirty="0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EB17E488-1514-4493-BA18-997FCB819508}"/>
              </a:ext>
            </a:extLst>
          </p:cNvPr>
          <p:cNvSpPr/>
          <p:nvPr/>
        </p:nvSpPr>
        <p:spPr>
          <a:xfrm>
            <a:off x="1201762" y="2605347"/>
            <a:ext cx="743919" cy="523220"/>
          </a:xfrm>
          <a:prstGeom prst="star5">
            <a:avLst>
              <a:gd name="adj" fmla="val 21777"/>
              <a:gd name="hf" fmla="val 105146"/>
              <a:gd name="vf" fmla="val 11055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D03A6885-7BC0-4C96-B606-47247AF264A6}"/>
              </a:ext>
            </a:extLst>
          </p:cNvPr>
          <p:cNvSpPr/>
          <p:nvPr/>
        </p:nvSpPr>
        <p:spPr>
          <a:xfrm>
            <a:off x="1272149" y="3817206"/>
            <a:ext cx="743919" cy="523220"/>
          </a:xfrm>
          <a:prstGeom prst="star5">
            <a:avLst>
              <a:gd name="adj" fmla="val 21777"/>
              <a:gd name="hf" fmla="val 105146"/>
              <a:gd name="vf" fmla="val 110557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1266" name="Picture 2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BEFFF94D-2970-4F26-BA52-0F25321D6A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583" y="2602790"/>
            <a:ext cx="3101547" cy="208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58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A44D1-2464-4D2A-A3AF-DC03D23E6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50"/>
            <a:ext cx="10515600" cy="132556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 non-cancer-related pain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588F7D-D94B-45D8-AC31-792BF2051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582" y="5409968"/>
            <a:ext cx="10515600" cy="1066752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Up to 2010, a total of 18 trials were reported in a systematic review </a:t>
            </a: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F21C0DCB-1113-4788-AD2B-13AEEB5F0A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31" t="27223" r="41980" b="37258"/>
          <a:stretch/>
        </p:blipFill>
        <p:spPr>
          <a:xfrm>
            <a:off x="2363585" y="1611722"/>
            <a:ext cx="7464829" cy="35463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A02575-0A2E-4CA4-8B79-F5744651331C}"/>
              </a:ext>
            </a:extLst>
          </p:cNvPr>
          <p:cNvSpPr txBox="1"/>
          <p:nvPr/>
        </p:nvSpPr>
        <p:spPr>
          <a:xfrm>
            <a:off x="4272742" y="6530862"/>
            <a:ext cx="8312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British Journal of Clinical Pharmacology © 2011 The British Pharmacological Society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8308149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AC1BE-12EE-4EA8-BE49-F53AFE4ED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4207"/>
            <a:ext cx="10515600" cy="358958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13 of the trials focused on neuropathic pain</a:t>
            </a:r>
          </a:p>
          <a:p>
            <a:r>
              <a:rPr lang="en-US" dirty="0"/>
              <a:t>5 trials on other types of pain. 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Cannabinoids studied </a:t>
            </a:r>
            <a:r>
              <a:rPr lang="en-US" dirty="0"/>
              <a:t>included smoked cannabis, </a:t>
            </a:r>
            <a:r>
              <a:rPr lang="en-US" dirty="0" err="1"/>
              <a:t>oromucosal</a:t>
            </a:r>
            <a:r>
              <a:rPr lang="en-US" dirty="0"/>
              <a:t> extracts of cannabis based medicine, nabilone, dronabinol and a novel THC analogue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Chronic non-cancer pain</a:t>
            </a:r>
            <a:r>
              <a:rPr lang="en-US" dirty="0"/>
              <a:t> included neuropathic pain, ﬁbromyalgia, rheumatoid arthritis and mixed chronic pain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764131-4C04-444F-9259-29B85A963531}"/>
              </a:ext>
            </a:extLst>
          </p:cNvPr>
          <p:cNvSpPr txBox="1"/>
          <p:nvPr/>
        </p:nvSpPr>
        <p:spPr>
          <a:xfrm>
            <a:off x="2985162" y="6211669"/>
            <a:ext cx="9206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Cannabinoids for treatment of chronic non-cancer pain; a systematic review of randomized trials</a:t>
            </a:r>
          </a:p>
          <a:p>
            <a:r>
              <a:rPr lang="en-US" sz="1800" dirty="0"/>
              <a:t>British Journal of Clinical Pharmacology © 2011 The British Pharmacological Society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32388527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65914-F24A-48F8-84A1-9C144D3C3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107"/>
            <a:ext cx="10515600" cy="254489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Cannabinoids are, on the whole,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effective for treating chronic pain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/>
              <a:t>All most all study showed that cannabinoids were effective in alleviating pain,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especially neuropathic pain </a:t>
            </a:r>
            <a:endParaRPr lang="th-TH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/>
              <a:t>Several trials reported </a:t>
            </a:r>
            <a:r>
              <a:rPr lang="en-US" b="1" dirty="0">
                <a:solidFill>
                  <a:srgbClr val="C00000"/>
                </a:solidFill>
              </a:rPr>
              <a:t>signiﬁcant improvements in sleep</a:t>
            </a:r>
            <a:r>
              <a:rPr lang="en-US" dirty="0"/>
              <a:t>, and there were </a:t>
            </a:r>
            <a:r>
              <a:rPr lang="en-US" b="1" dirty="0">
                <a:solidFill>
                  <a:srgbClr val="C00000"/>
                </a:solidFill>
              </a:rPr>
              <a:t>no serious adverse events reported</a:t>
            </a:r>
            <a:endParaRPr lang="th-TH" b="1" dirty="0">
              <a:solidFill>
                <a:srgbClr val="C00000"/>
              </a:solidFill>
            </a:endParaRPr>
          </a:p>
          <a:p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940A1-2FFF-4E60-8A11-465E35B9E5DA}"/>
              </a:ext>
            </a:extLst>
          </p:cNvPr>
          <p:cNvSpPr txBox="1"/>
          <p:nvPr/>
        </p:nvSpPr>
        <p:spPr>
          <a:xfrm>
            <a:off x="2985162" y="6211669"/>
            <a:ext cx="9206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Cannabinoids for treatment of chronic non-cancer pain; a systematic review of randomized trials</a:t>
            </a:r>
          </a:p>
          <a:p>
            <a:r>
              <a:rPr lang="en-US" sz="1800" dirty="0"/>
              <a:t>British Journal of Clinical Pharmacology © 2011 The British Pharmacological Society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891921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5314-4852-4823-AD7B-CC3613092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775E3AF-5AA8-4668-AE92-9DD158A2C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" t="1187" r="8798" b="66358"/>
          <a:stretch/>
        </p:blipFill>
        <p:spPr>
          <a:xfrm>
            <a:off x="494854" y="872923"/>
            <a:ext cx="11202291" cy="4587041"/>
          </a:xfrm>
        </p:spPr>
      </p:pic>
    </p:spTree>
    <p:extLst>
      <p:ext uri="{BB962C8B-B14F-4D97-AF65-F5344CB8AC3E}">
        <p14:creationId xmlns:p14="http://schemas.microsoft.com/office/powerpoint/2010/main" val="675039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D156603-907F-45F2-8E96-1BD88B7CA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305" t="43086" r="20783" b="43616"/>
          <a:stretch/>
        </p:blipFill>
        <p:spPr>
          <a:xfrm>
            <a:off x="488868" y="893618"/>
            <a:ext cx="11214259" cy="13255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386A6B4E-CD1F-421F-A24A-6020485EE8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390" t="58733" r="21288" b="37754"/>
          <a:stretch/>
        </p:blipFill>
        <p:spPr>
          <a:xfrm>
            <a:off x="7437121" y="6455368"/>
            <a:ext cx="4754879" cy="4026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673EB6-292E-45C9-BC59-259F92ED0B42}"/>
              </a:ext>
            </a:extLst>
          </p:cNvPr>
          <p:cNvSpPr/>
          <p:nvPr/>
        </p:nvSpPr>
        <p:spPr>
          <a:xfrm>
            <a:off x="488869" y="2897304"/>
            <a:ext cx="11214258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Investigators postulated that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cannabinoids and opioids </a:t>
            </a:r>
            <a:r>
              <a:rPr lang="en-US" dirty="0"/>
              <a:t>act on the same pathways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Synergy in analgesic effects</a:t>
            </a:r>
            <a:r>
              <a:rPr lang="en-US" dirty="0"/>
              <a:t> between opioids and cannabinoids has been demonstrated in animal models.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Antinociceptive effects of morphine maybe enhance by  delta-9-tetrahydrocannabinol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623569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C33B-A1DB-44D6-A27D-CE2D8D64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D563A-0AD1-4C8B-89C8-B27101051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8362"/>
            <a:ext cx="10515600" cy="4351338"/>
          </a:xfrm>
        </p:spPr>
        <p:txBody>
          <a:bodyPr/>
          <a:lstStyle/>
          <a:p>
            <a:pPr marL="457200" indent="-457200"/>
            <a:r>
              <a:rPr lang="en-US" dirty="0"/>
              <a:t>Cannabis augment the analgesic effects of opioid </a:t>
            </a:r>
          </a:p>
          <a:p>
            <a:pPr marL="457200" indent="-457200"/>
            <a:r>
              <a:rPr lang="en-US" b="1" dirty="0">
                <a:solidFill>
                  <a:schemeClr val="accent1"/>
                </a:solidFill>
              </a:rPr>
              <a:t>The vaporized cannabis augmented the analgesic effects </a:t>
            </a:r>
            <a:r>
              <a:rPr lang="en-US" dirty="0"/>
              <a:t>of opioids without signiﬁcantly altering plasma opioid levels </a:t>
            </a:r>
          </a:p>
          <a:p>
            <a:pPr marL="457200" indent="-457200"/>
            <a:r>
              <a:rPr lang="en-US" dirty="0"/>
              <a:t>RCT in chronic pain found that </a:t>
            </a:r>
            <a:r>
              <a:rPr lang="en-US" b="1" dirty="0">
                <a:solidFill>
                  <a:schemeClr val="accent1"/>
                </a:solidFill>
              </a:rPr>
              <a:t>oral dronabinol (delta 9 THC) decrease pain significantly  </a:t>
            </a:r>
          </a:p>
          <a:p>
            <a:pPr marL="457200" indent="-457200"/>
            <a:r>
              <a:rPr lang="en-US" dirty="0"/>
              <a:t>This combination may allow </a:t>
            </a:r>
            <a:r>
              <a:rPr lang="en-US" b="1" dirty="0">
                <a:solidFill>
                  <a:schemeClr val="accent1"/>
                </a:solidFill>
              </a:rPr>
              <a:t>opioid treatment at lower doses </a:t>
            </a:r>
            <a:r>
              <a:rPr lang="en-US" dirty="0"/>
              <a:t>with fewer side effects.</a:t>
            </a:r>
            <a:endParaRPr lang="th-TH" dirty="0"/>
          </a:p>
          <a:p>
            <a:endParaRPr lang="th-TH" dirty="0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5E4FA13E-CFDE-411F-ACA0-8ED3466CC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305" t="43086" r="20783" b="43616"/>
          <a:stretch/>
        </p:blipFill>
        <p:spPr>
          <a:xfrm>
            <a:off x="488870" y="433039"/>
            <a:ext cx="11214259" cy="13255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E80B5E3C-C764-4ECD-9F0B-93CA4AB6D4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390" t="58733" r="21288" b="37754"/>
          <a:stretch/>
        </p:blipFill>
        <p:spPr>
          <a:xfrm>
            <a:off x="7437121" y="6455368"/>
            <a:ext cx="4754879" cy="40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196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7E122-3754-46A5-A2C0-ABA57B54F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CE125-8F44-4210-90E7-3BFA90B03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0084"/>
            <a:ext cx="10515600" cy="2405387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mechanism of augmentation is not explained </a:t>
            </a:r>
            <a:r>
              <a:rPr lang="en-US" dirty="0"/>
              <a:t>by elevation of plasma opioid or inhibition of opioid mechanism   </a:t>
            </a:r>
          </a:p>
          <a:p>
            <a:r>
              <a:rPr lang="en-US" b="1" dirty="0">
                <a:solidFill>
                  <a:srgbClr val="C00000"/>
                </a:solidFill>
              </a:rPr>
              <a:t>Need more study </a:t>
            </a:r>
            <a:r>
              <a:rPr lang="en-US" dirty="0"/>
              <a:t>of the synergistic interaction between cannabinoids and opioids. </a:t>
            </a:r>
            <a:endParaRPr lang="th-TH" dirty="0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D5F5C696-471C-44AD-A343-CCCBCB2F7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305" t="43086" r="20783" b="43616"/>
          <a:stretch/>
        </p:blipFill>
        <p:spPr>
          <a:xfrm>
            <a:off x="488870" y="433039"/>
            <a:ext cx="11214259" cy="13255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70FFF63E-DBCD-4BE4-A820-B8245D7CA6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90" t="58733" r="21288" b="37754"/>
          <a:stretch/>
        </p:blipFill>
        <p:spPr>
          <a:xfrm>
            <a:off x="7437121" y="6455368"/>
            <a:ext cx="4754879" cy="40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537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D28A71-CF69-49E6-B72D-6DA19E403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1061"/>
            <a:ext cx="10515600" cy="244711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Cannabinoids were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effective</a:t>
            </a:r>
            <a:r>
              <a:rPr lang="en-US" dirty="0"/>
              <a:t> in relieving pain in patients with musculoskeletal disorders, ﬁbromyalgia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Transient adverse effects </a:t>
            </a:r>
            <a:r>
              <a:rPr lang="en-US" dirty="0"/>
              <a:t>or mild to moderate and most commonly consisted of sedation, dizziness, dry mouth, nausea</a:t>
            </a:r>
            <a:endParaRPr lang="th-TH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2FDFEED-F1B6-42BF-8FD5-B996BFEBA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669" t="15068" r="24817" b="64108"/>
          <a:stretch/>
        </p:blipFill>
        <p:spPr>
          <a:xfrm>
            <a:off x="1679171" y="597881"/>
            <a:ext cx="8528858" cy="19767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88F4ED6-D919-4744-8BF4-F9582F5BFB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74" t="17753" r="58594" b="76896"/>
          <a:stretch/>
        </p:blipFill>
        <p:spPr>
          <a:xfrm>
            <a:off x="7744183" y="6247330"/>
            <a:ext cx="4464442" cy="59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106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930EB-D298-41C2-8D7D-8B493EBA3A7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 on clinical studies on cannabis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pain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CCD2E3-94B8-4054-87ED-30FC5E7460F2}"/>
              </a:ext>
            </a:extLst>
          </p:cNvPr>
          <p:cNvSpPr txBox="1"/>
          <p:nvPr/>
        </p:nvSpPr>
        <p:spPr>
          <a:xfrm>
            <a:off x="2433233" y="2667339"/>
            <a:ext cx="289818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Acute pain </a:t>
            </a:r>
            <a:endParaRPr lang="th-TH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168D53-1B0E-427C-AA9A-911CEA27803D}"/>
              </a:ext>
            </a:extLst>
          </p:cNvPr>
          <p:cNvSpPr txBox="1"/>
          <p:nvPr/>
        </p:nvSpPr>
        <p:spPr>
          <a:xfrm>
            <a:off x="2433233" y="3837485"/>
            <a:ext cx="532883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Chronic non-cancer-related pain</a:t>
            </a:r>
            <a:endParaRPr lang="th-TH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38CE7A-87A6-4541-804D-EF2FBEDBBBCE}"/>
              </a:ext>
            </a:extLst>
          </p:cNvPr>
          <p:cNvSpPr txBox="1"/>
          <p:nvPr/>
        </p:nvSpPr>
        <p:spPr>
          <a:xfrm>
            <a:off x="2433233" y="5007631"/>
            <a:ext cx="629231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Cancer-related pain</a:t>
            </a:r>
            <a:endParaRPr lang="th-TH" b="1" dirty="0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EB17E488-1514-4493-BA18-997FCB819508}"/>
              </a:ext>
            </a:extLst>
          </p:cNvPr>
          <p:cNvSpPr/>
          <p:nvPr/>
        </p:nvSpPr>
        <p:spPr>
          <a:xfrm>
            <a:off x="1201762" y="2605347"/>
            <a:ext cx="743919" cy="523220"/>
          </a:xfrm>
          <a:prstGeom prst="star5">
            <a:avLst>
              <a:gd name="adj" fmla="val 21777"/>
              <a:gd name="hf" fmla="val 105146"/>
              <a:gd name="vf" fmla="val 11055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D03A6885-7BC0-4C96-B606-47247AF264A6}"/>
              </a:ext>
            </a:extLst>
          </p:cNvPr>
          <p:cNvSpPr/>
          <p:nvPr/>
        </p:nvSpPr>
        <p:spPr>
          <a:xfrm>
            <a:off x="1272149" y="3817206"/>
            <a:ext cx="743919" cy="523220"/>
          </a:xfrm>
          <a:prstGeom prst="star5">
            <a:avLst>
              <a:gd name="adj" fmla="val 21777"/>
              <a:gd name="hf" fmla="val 105146"/>
              <a:gd name="vf" fmla="val 110557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8C60EDE2-E7C5-49AA-AE96-7D281535AD49}"/>
              </a:ext>
            </a:extLst>
          </p:cNvPr>
          <p:cNvSpPr/>
          <p:nvPr/>
        </p:nvSpPr>
        <p:spPr>
          <a:xfrm>
            <a:off x="1272149" y="5007631"/>
            <a:ext cx="743919" cy="523220"/>
          </a:xfrm>
          <a:prstGeom prst="star5">
            <a:avLst>
              <a:gd name="adj" fmla="val 21777"/>
              <a:gd name="hf" fmla="val 105146"/>
              <a:gd name="vf" fmla="val 11055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3314" name="Picture 2" descr="à¸à¸¥à¸à¸²à¸£à¸à¹à¸à¸«à¸²à¸£à¸¹à¸à¸ à¸²à¸à¸ªà¸³à¸«à¸£à¸±à¸ cannabis and cancer pain">
            <a:extLst>
              <a:ext uri="{FF2B5EF4-FFF2-40B4-BE49-F238E27FC236}">
                <a16:creationId xmlns:a16="http://schemas.microsoft.com/office/drawing/2014/main" id="{1C545434-F149-4CF2-B592-DF7172874A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904" y="2337614"/>
            <a:ext cx="3976374" cy="248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86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04C36-62E4-4D10-B194-1D64AE1E6CA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Cancer-related pain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BA1CE0-53A1-40E6-879B-A70C7F5C0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45109"/>
            <a:ext cx="10766367" cy="11094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In 177 patients with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cancer-related pain </a:t>
            </a:r>
            <a:r>
              <a:rPr lang="en-US" dirty="0"/>
              <a:t>who experienced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inadequate analgesia despite chronic opioid dosing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CF36DA-F51B-4A7E-8C3C-0EB244C74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32" t="43880" r="36787" b="38464"/>
          <a:stretch/>
        </p:blipFill>
        <p:spPr>
          <a:xfrm>
            <a:off x="2001154" y="2368967"/>
            <a:ext cx="8189692" cy="16978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D0F3E9-524A-439B-BBCB-149AA37A7111}"/>
              </a:ext>
            </a:extLst>
          </p:cNvPr>
          <p:cNvSpPr txBox="1"/>
          <p:nvPr/>
        </p:nvSpPr>
        <p:spPr>
          <a:xfrm>
            <a:off x="5270269" y="6471600"/>
            <a:ext cx="6921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Journal of Pain and Symptom Management Vol. 39 No. 2 February 2010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37943274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BF6A8-362E-4D0C-AAB1-AC2B6E1AD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C160D-1542-49C5-B8D1-94F64571A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18679"/>
            <a:ext cx="10515600" cy="22558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Compared the efﬁcacy of THC-CBD</a:t>
            </a:r>
            <a:r>
              <a:rPr lang="en-US" dirty="0"/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with placebo </a:t>
            </a:r>
            <a:r>
              <a:rPr lang="en-US" dirty="0"/>
              <a:t>in regard to relieving the pain of patients with advanced cancer </a:t>
            </a:r>
          </a:p>
          <a:p>
            <a:r>
              <a:rPr lang="en-US" b="1" dirty="0">
                <a:solidFill>
                  <a:srgbClr val="C00000"/>
                </a:solidFill>
              </a:rPr>
              <a:t>Mean pain score was signiﬁcantly in favor of THC-CBD </a:t>
            </a:r>
            <a:r>
              <a:rPr lang="en-US" dirty="0"/>
              <a:t>compared with placebo </a:t>
            </a:r>
            <a:r>
              <a:rPr lang="en-US" dirty="0">
                <a:sym typeface="Wingdings" panose="05000000000000000000" pitchFamily="2" charset="2"/>
              </a:rPr>
              <a:t> pain score reduction more than 30% from baseline </a:t>
            </a:r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No signiﬁcant group differences in sleep quality or nausea scores</a:t>
            </a:r>
            <a:endParaRPr lang="th-TH" b="1" dirty="0">
              <a:solidFill>
                <a:srgbClr val="C00000"/>
              </a:solidFill>
            </a:endParaRPr>
          </a:p>
          <a:p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F9EF35-E4D6-43CE-8CD9-C7AEAF3D0BC3}"/>
              </a:ext>
            </a:extLst>
          </p:cNvPr>
          <p:cNvSpPr txBox="1"/>
          <p:nvPr/>
        </p:nvSpPr>
        <p:spPr>
          <a:xfrm>
            <a:off x="5270269" y="6471600"/>
            <a:ext cx="6921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Journal of Pain and Symptom Management Vol. 39 No. 2 February 2010</a:t>
            </a:r>
            <a:endParaRPr lang="th-TH" sz="1800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2D372BA6-C1CB-4E4C-9C71-46C21A2132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32" t="43880" r="36787" b="38464"/>
          <a:stretch/>
        </p:blipFill>
        <p:spPr>
          <a:xfrm>
            <a:off x="1485254" y="492910"/>
            <a:ext cx="9221492" cy="19117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677331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FE61E-5688-4470-8D7E-0CE8A616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34A157-A83F-4AB5-A8C0-A00ED92B5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490" t="30704" r="35849" b="41515"/>
          <a:stretch/>
        </p:blipFill>
        <p:spPr>
          <a:xfrm>
            <a:off x="1898049" y="566602"/>
            <a:ext cx="8395902" cy="26949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F08381-F7BD-4F4B-AC04-4DB6C4BA5F4D}"/>
              </a:ext>
            </a:extLst>
          </p:cNvPr>
          <p:cNvSpPr txBox="1"/>
          <p:nvPr/>
        </p:nvSpPr>
        <p:spPr>
          <a:xfrm>
            <a:off x="1630398" y="4229480"/>
            <a:ext cx="9190495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Study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THC/CBD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oromucosal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spray </a:t>
            </a:r>
            <a:r>
              <a:rPr lang="en-US" dirty="0"/>
              <a:t>and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oromucosal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THC spray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in patients with terminal cancer-related pain the refractory to strong opioid </a:t>
            </a:r>
            <a:endParaRPr lang="th-T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2E2C2-E40C-4AE2-8701-606DE492E63C}"/>
              </a:ext>
            </a:extLst>
          </p:cNvPr>
          <p:cNvSpPr txBox="1"/>
          <p:nvPr/>
        </p:nvSpPr>
        <p:spPr>
          <a:xfrm>
            <a:off x="3621437" y="6492875"/>
            <a:ext cx="8570563" cy="340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Long-Term Safety of THC/CBD Spray and THC Spray for Cancer-Related Pain Vol. 46 No. 2 August 2013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8055145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A449E-5636-4546-B96A-31CB4865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15E56-DE4E-4A53-B642-E7EC907F5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577"/>
            <a:ext cx="10515600" cy="349029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Participated in a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previous three arm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dirty="0"/>
              <a:t> - THC/CBD spray, THC spray, or placebo  </a:t>
            </a:r>
          </a:p>
          <a:p>
            <a:r>
              <a:rPr lang="en-US" dirty="0"/>
              <a:t>This study showed that the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long-term use of THC/CBD spray was generally well tolerated</a:t>
            </a:r>
            <a:r>
              <a:rPr lang="en-US" dirty="0"/>
              <a:t>, with no evidence of a loss of effect for the relief of cancer related pain with long-term use</a:t>
            </a:r>
          </a:p>
          <a:p>
            <a:r>
              <a:rPr lang="en-US" dirty="0"/>
              <a:t>Patients did not seek to increase their dose of this or other pain-relieving medication</a:t>
            </a:r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B84B33-686D-46B1-8198-6B80AF53D220}"/>
              </a:ext>
            </a:extLst>
          </p:cNvPr>
          <p:cNvSpPr txBox="1"/>
          <p:nvPr/>
        </p:nvSpPr>
        <p:spPr>
          <a:xfrm>
            <a:off x="3621437" y="6492875"/>
            <a:ext cx="8570563" cy="340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Long-Term Safety of THC/CBD Spray and THC Spray for Cancer-Related Pain Vol. 46 No. 2 August 2013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20352321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9D9402-4EEE-4BFB-9801-CDE724DFB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653" t="38333" r="34295" b="48105"/>
          <a:stretch/>
        </p:blipFill>
        <p:spPr>
          <a:xfrm>
            <a:off x="2112285" y="798022"/>
            <a:ext cx="7967429" cy="14796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945B109-63CF-4057-9E39-DC3354DF308C}"/>
              </a:ext>
            </a:extLst>
          </p:cNvPr>
          <p:cNvSpPr/>
          <p:nvPr/>
        </p:nvSpPr>
        <p:spPr>
          <a:xfrm>
            <a:off x="800792" y="2655437"/>
            <a:ext cx="10590415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RCT, graded-dose study of 360 patients, </a:t>
            </a:r>
            <a:r>
              <a:rPr lang="en-US" dirty="0" err="1"/>
              <a:t>nabiximols</a:t>
            </a:r>
            <a:r>
              <a:rPr lang="en-US" dirty="0"/>
              <a:t> was found to be a </a:t>
            </a:r>
            <a:r>
              <a:rPr lang="en-US" b="1" dirty="0">
                <a:solidFill>
                  <a:schemeClr val="accent1"/>
                </a:solidFill>
              </a:rPr>
              <a:t>useful add-on analgesic </a:t>
            </a:r>
            <a:r>
              <a:rPr lang="en-US" dirty="0"/>
              <a:t>for patients with opioid-refractory cancer-related pain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Efﬁcacy and safety </a:t>
            </a:r>
            <a:endParaRPr lang="en-US" dirty="0"/>
          </a:p>
          <a:p>
            <a:r>
              <a:rPr lang="en-US" dirty="0"/>
              <a:t>     - low dose          (1-4 sprays/day)  </a:t>
            </a:r>
          </a:p>
          <a:p>
            <a:r>
              <a:rPr lang="en-US" dirty="0"/>
              <a:t>     - medium dose (6-10 sprays/day)</a:t>
            </a:r>
          </a:p>
          <a:p>
            <a:r>
              <a:rPr lang="en-US" dirty="0"/>
              <a:t>     - high dose        (11-16 sprays/day)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DCD5CA-7C0C-4D0F-9931-2EAECC83A04E}"/>
              </a:ext>
            </a:extLst>
          </p:cNvPr>
          <p:cNvSpPr txBox="1"/>
          <p:nvPr/>
        </p:nvSpPr>
        <p:spPr>
          <a:xfrm>
            <a:off x="6700060" y="6467302"/>
            <a:ext cx="544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The Journal of Pain,  2012 by the American Pain Society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221666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100CB1-86C3-432D-97BB-311AE04CF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54" b="7732"/>
          <a:stretch/>
        </p:blipFill>
        <p:spPr>
          <a:xfrm>
            <a:off x="229974" y="833315"/>
            <a:ext cx="11732052" cy="4350868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4BB64A-235F-477D-B916-78C6A295BE7F}"/>
              </a:ext>
            </a:extLst>
          </p:cNvPr>
          <p:cNvCxnSpPr>
            <a:cxnSpLocks/>
          </p:cNvCxnSpPr>
          <p:nvPr/>
        </p:nvCxnSpPr>
        <p:spPr>
          <a:xfrm>
            <a:off x="7578671" y="1673817"/>
            <a:ext cx="294467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0EE191-0B4A-41FF-9A68-709599BF5723}"/>
              </a:ext>
            </a:extLst>
          </p:cNvPr>
          <p:cNvCxnSpPr>
            <a:cxnSpLocks/>
          </p:cNvCxnSpPr>
          <p:nvPr/>
        </p:nvCxnSpPr>
        <p:spPr>
          <a:xfrm>
            <a:off x="1175289" y="2058692"/>
            <a:ext cx="294467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3F649A-0F7D-44AC-A67C-2A9D87929F6F}"/>
              </a:ext>
            </a:extLst>
          </p:cNvPr>
          <p:cNvCxnSpPr/>
          <p:nvPr/>
        </p:nvCxnSpPr>
        <p:spPr>
          <a:xfrm>
            <a:off x="2448732" y="3192651"/>
            <a:ext cx="807461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4440AED-7190-415B-9160-BBD2AC062C33}"/>
              </a:ext>
            </a:extLst>
          </p:cNvPr>
          <p:cNvSpPr txBox="1"/>
          <p:nvPr/>
        </p:nvSpPr>
        <p:spPr>
          <a:xfrm>
            <a:off x="7578671" y="6364180"/>
            <a:ext cx="4494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/>
              <a:t>ประกาศราชวิทยาลัยจิตแพทย์แห่งประเทศไทย ที่</a:t>
            </a:r>
            <a:r>
              <a:rPr lang="en-US" sz="2000" dirty="0"/>
              <a:t>12/2561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44986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3A2DD-E3EA-4DB8-89EC-15471D1A3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8994"/>
            <a:ext cx="10515600" cy="253895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 conclusion</a:t>
            </a:r>
          </a:p>
          <a:p>
            <a:r>
              <a:rPr lang="en-US" dirty="0"/>
              <a:t>chronic and unrelieved pain associated with cancer can cause signiﬁcant distress and disability</a:t>
            </a:r>
          </a:p>
          <a:p>
            <a:r>
              <a:rPr lang="en-US" dirty="0"/>
              <a:t>The available in providing insight into the </a:t>
            </a:r>
            <a:r>
              <a:rPr lang="en-US" b="1" dirty="0">
                <a:solidFill>
                  <a:srgbClr val="C00000"/>
                </a:solidFill>
              </a:rPr>
              <a:t>long-term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beneﬁt, safety, and tolerability of oral THC and THC-CBD spray </a:t>
            </a:r>
            <a:r>
              <a:rPr lang="en-US" dirty="0"/>
              <a:t>in these patients.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1034A57-DA61-4338-9E45-4AB10AD3B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Cancer-related pain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24FFD6-3F8A-46A4-B6E2-32326AC61C42}"/>
              </a:ext>
            </a:extLst>
          </p:cNvPr>
          <p:cNvSpPr txBox="1"/>
          <p:nvPr/>
        </p:nvSpPr>
        <p:spPr>
          <a:xfrm>
            <a:off x="5796366" y="6273225"/>
            <a:ext cx="6571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Medical cannabis: considerations for the anesthesiologist and pain physician; Can J </a:t>
            </a:r>
            <a:r>
              <a:rPr lang="en-US" sz="1600" dirty="0" err="1"/>
              <a:t>Anesth</a:t>
            </a:r>
            <a:r>
              <a:rPr lang="en-US" sz="1600" dirty="0"/>
              <a:t>/J Can </a:t>
            </a:r>
            <a:r>
              <a:rPr lang="en-US" sz="1600" dirty="0" err="1"/>
              <a:t>Anesth</a:t>
            </a:r>
            <a:r>
              <a:rPr lang="en-US" sz="1600" dirty="0"/>
              <a:t> (2016) 63:608–624 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234706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à¸à¸¥à¸à¸²à¸£à¸à¹à¸à¸«à¸²à¸£à¸¹à¸à¸ à¸²à¸à¸ªà¸³à¸«à¸£à¸±à¸ Guidance (a practical approach) for the use  of medical cannabis">
            <a:extLst>
              <a:ext uri="{FF2B5EF4-FFF2-40B4-BE49-F238E27FC236}">
                <a16:creationId xmlns:a16="http://schemas.microsoft.com/office/drawing/2014/main" id="{B1737CE5-A5BC-4723-9543-D5C66F9095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" r="3958" b="6631"/>
          <a:stretch/>
        </p:blipFill>
        <p:spPr bwMode="auto">
          <a:xfrm>
            <a:off x="3239147" y="0"/>
            <a:ext cx="60288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E7ED6E-F8DC-4987-83DF-4F08DB608729}"/>
              </a:ext>
            </a:extLst>
          </p:cNvPr>
          <p:cNvSpPr txBox="1"/>
          <p:nvPr/>
        </p:nvSpPr>
        <p:spPr>
          <a:xfrm>
            <a:off x="2446149" y="2644170"/>
            <a:ext cx="7299702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Practical Guidance for Medical Cannabis </a:t>
            </a:r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38765019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841D3-15DB-4862-9B70-9C60D0C2B0A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Administration factors in cannabis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delivery methods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42B93D-5EAA-41F9-8CA9-085A6C077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9" t="39317" r="6875" b="33325"/>
          <a:stretch/>
        </p:blipFill>
        <p:spPr>
          <a:xfrm>
            <a:off x="64871" y="2321572"/>
            <a:ext cx="12062258" cy="24519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9FCBF2-139B-41E9-8954-007D3DBBEA08}"/>
              </a:ext>
            </a:extLst>
          </p:cNvPr>
          <p:cNvSpPr txBox="1"/>
          <p:nvPr/>
        </p:nvSpPr>
        <p:spPr>
          <a:xfrm>
            <a:off x="5408908" y="6138932"/>
            <a:ext cx="6935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Practical considerations in medical cannabis administration and dosing; European Journal of Internal Medicine 49 (2018) 12–19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11B96E-9C3E-48FF-80F2-4AC978CBA644}"/>
              </a:ext>
            </a:extLst>
          </p:cNvPr>
          <p:cNvSpPr/>
          <p:nvPr/>
        </p:nvSpPr>
        <p:spPr>
          <a:xfrm>
            <a:off x="1131376" y="2368293"/>
            <a:ext cx="2727702" cy="240518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8E6DEB-765D-4CC9-AB88-BF3E45B3C90B}"/>
              </a:ext>
            </a:extLst>
          </p:cNvPr>
          <p:cNvSpPr/>
          <p:nvPr/>
        </p:nvSpPr>
        <p:spPr>
          <a:xfrm>
            <a:off x="3810001" y="2365710"/>
            <a:ext cx="2727702" cy="240518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6357E2-15CD-4246-A783-CC14BAE0C094}"/>
              </a:ext>
            </a:extLst>
          </p:cNvPr>
          <p:cNvSpPr/>
          <p:nvPr/>
        </p:nvSpPr>
        <p:spPr>
          <a:xfrm>
            <a:off x="6597114" y="2378628"/>
            <a:ext cx="3337300" cy="240518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548E54-9201-4945-9CD9-38E85D0D720D}"/>
              </a:ext>
            </a:extLst>
          </p:cNvPr>
          <p:cNvSpPr/>
          <p:nvPr/>
        </p:nvSpPr>
        <p:spPr>
          <a:xfrm>
            <a:off x="9993825" y="2376047"/>
            <a:ext cx="2185254" cy="240518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085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66031-2FCF-44E8-83EE-C519DC4AE10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elements of the evaluation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management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D65B5E-EBA9-47C4-B3CD-5CB2873A62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083917"/>
              </p:ext>
            </p:extLst>
          </p:nvPr>
        </p:nvGraphicFramePr>
        <p:xfrm>
          <a:off x="1247936" y="2188174"/>
          <a:ext cx="9696127" cy="3406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6127">
                  <a:extLst>
                    <a:ext uri="{9D8B030D-6E8A-4147-A177-3AD203B41FA5}">
                      <a16:colId xmlns:a16="http://schemas.microsoft.com/office/drawing/2014/main" val="42313584"/>
                    </a:ext>
                  </a:extLst>
                </a:gridCol>
              </a:tblGrid>
              <a:tr h="58499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Evaluation and management 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568584"/>
                  </a:ext>
                </a:extLst>
              </a:tr>
              <a:tr h="584991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Medical history and physical examination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076630"/>
                  </a:ext>
                </a:extLst>
              </a:tr>
              <a:tr h="584991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Assessment of pain or other symptoms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805719"/>
                  </a:ext>
                </a:extLst>
              </a:tr>
              <a:tr h="584991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Consideration of urinary drug screening to assess current 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304591"/>
                  </a:ext>
                </a:extLst>
              </a:tr>
              <a:tr h="1066749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Assessment of psychological and risk of addiction or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dirty="0"/>
                        <a:t>      substance abuse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97409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215A31B-8721-4F03-B75A-1BDE2EE99517}"/>
              </a:ext>
            </a:extLst>
          </p:cNvPr>
          <p:cNvSpPr txBox="1"/>
          <p:nvPr/>
        </p:nvSpPr>
        <p:spPr>
          <a:xfrm>
            <a:off x="5796366" y="6273225"/>
            <a:ext cx="6571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Medical cannabis: considerations for the anesthesiologist and pain physician; Can J </a:t>
            </a:r>
            <a:r>
              <a:rPr lang="en-US" sz="1600" dirty="0" err="1"/>
              <a:t>Anesth</a:t>
            </a:r>
            <a:r>
              <a:rPr lang="en-US" sz="1600" dirty="0"/>
              <a:t>/J Can </a:t>
            </a:r>
            <a:r>
              <a:rPr lang="en-US" sz="1600" dirty="0" err="1"/>
              <a:t>Anesth</a:t>
            </a:r>
            <a:r>
              <a:rPr lang="en-US" sz="1600" dirty="0"/>
              <a:t> (2016) 63:608–624 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6778918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A382A-0C68-48A1-8140-FAB801239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672" y="4183167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th-TH" dirty="0"/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B1BA51-6BC2-4B4C-9DB9-8601D3AF9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elements of the evaluation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management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1784854-B8D9-4E79-8B09-DDBA83B63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125178"/>
              </p:ext>
            </p:extLst>
          </p:nvPr>
        </p:nvGraphicFramePr>
        <p:xfrm>
          <a:off x="1303364" y="2130011"/>
          <a:ext cx="9585272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85272">
                  <a:extLst>
                    <a:ext uri="{9D8B030D-6E8A-4147-A177-3AD203B41FA5}">
                      <a16:colId xmlns:a16="http://schemas.microsoft.com/office/drawing/2014/main" val="2835831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Evaluation and management 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496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Documentation of any history or current use of illicit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931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Setting goals of treatment with cannabis </a:t>
                      </a:r>
                      <a:r>
                        <a:rPr lang="en-US" dirty="0"/>
                        <a:t>e.g. pain reduction, improved sleep quality, increased quality of life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869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Discussion of possible side effects and risk of addiction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586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Monitoring for potential misuse or abuse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012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Maintaining an ongoing relationship with the patient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9584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37B336D-C1C9-4F0E-8F1C-9C683E7EDA85}"/>
              </a:ext>
            </a:extLst>
          </p:cNvPr>
          <p:cNvSpPr txBox="1"/>
          <p:nvPr/>
        </p:nvSpPr>
        <p:spPr>
          <a:xfrm>
            <a:off x="5796366" y="6273225"/>
            <a:ext cx="6571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Medical cannabis: considerations for the anesthesiologist and pain physician; Can J </a:t>
            </a:r>
            <a:r>
              <a:rPr lang="en-US" sz="1600" dirty="0" err="1"/>
              <a:t>Anesth</a:t>
            </a:r>
            <a:r>
              <a:rPr lang="en-US" sz="1600" dirty="0"/>
              <a:t>/J Can </a:t>
            </a:r>
            <a:r>
              <a:rPr lang="en-US" sz="1600" dirty="0" err="1"/>
              <a:t>Anesth</a:t>
            </a:r>
            <a:r>
              <a:rPr lang="en-US" sz="1600" dirty="0"/>
              <a:t> (2016) 63:608–624 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8143728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F3BFF-ACE4-498A-83EF-D1E0B365C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500"/>
            <a:ext cx="10515600" cy="132556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Contraindications and cautions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F933F5-D0E2-4A24-8AD0-29008F0B1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1835" t="38513" r="50000" b="16252"/>
          <a:stretch/>
        </p:blipFill>
        <p:spPr>
          <a:xfrm>
            <a:off x="2708318" y="1795150"/>
            <a:ext cx="6775363" cy="45148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1AB802-82D8-4D4C-B2CB-1C61101512BF}"/>
              </a:ext>
            </a:extLst>
          </p:cNvPr>
          <p:cNvSpPr txBox="1"/>
          <p:nvPr/>
        </p:nvSpPr>
        <p:spPr>
          <a:xfrm>
            <a:off x="8030093" y="6544490"/>
            <a:ext cx="4161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Can J </a:t>
            </a:r>
            <a:r>
              <a:rPr lang="en-US" sz="1600" dirty="0" err="1"/>
              <a:t>Anesth</a:t>
            </a:r>
            <a:r>
              <a:rPr lang="en-US" sz="1600" dirty="0"/>
              <a:t>/J Can </a:t>
            </a:r>
            <a:r>
              <a:rPr lang="en-US" sz="1600" dirty="0" err="1"/>
              <a:t>Anesth</a:t>
            </a:r>
            <a:r>
              <a:rPr lang="en-US" sz="1600" dirty="0"/>
              <a:t> (2016) 63:608–624 </a:t>
            </a:r>
            <a:endParaRPr lang="th-TH" sz="1600" dirty="0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6EADD88E-2A11-43C4-89A0-222968540B77}"/>
              </a:ext>
            </a:extLst>
          </p:cNvPr>
          <p:cNvSpPr/>
          <p:nvPr/>
        </p:nvSpPr>
        <p:spPr>
          <a:xfrm>
            <a:off x="2793079" y="4123983"/>
            <a:ext cx="530384" cy="481269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207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7B304-7244-4AEB-B043-E373F4DF261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Dosing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C547B-769E-4C2B-829B-B2E6BA577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267" y="1911889"/>
            <a:ext cx="10515600" cy="516983"/>
          </a:xfrm>
        </p:spPr>
        <p:txBody>
          <a:bodyPr/>
          <a:lstStyle/>
          <a:p>
            <a:r>
              <a:rPr lang="en-US" dirty="0"/>
              <a:t>  The basic dosing principle is to </a:t>
            </a:r>
            <a:r>
              <a:rPr lang="en-US" b="1" dirty="0">
                <a:solidFill>
                  <a:srgbClr val="C00000"/>
                </a:solidFill>
              </a:rPr>
              <a:t>‘‘start low and go slow”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A220B7-8D80-4952-8088-510628709BA7}"/>
              </a:ext>
            </a:extLst>
          </p:cNvPr>
          <p:cNvSpPr txBox="1"/>
          <p:nvPr/>
        </p:nvSpPr>
        <p:spPr>
          <a:xfrm>
            <a:off x="2450869" y="2618655"/>
            <a:ext cx="725839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Considered to be up to 1-3 g/day </a:t>
            </a:r>
          </a:p>
          <a:p>
            <a:pPr algn="ctr"/>
            <a:r>
              <a:rPr lang="en-US" b="1" dirty="0"/>
              <a:t>Doses 5g/day warrant careful review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8FB46A-70A8-4665-B4FD-9D74EE93DED1}"/>
              </a:ext>
            </a:extLst>
          </p:cNvPr>
          <p:cNvSpPr txBox="1"/>
          <p:nvPr/>
        </p:nvSpPr>
        <p:spPr>
          <a:xfrm>
            <a:off x="510396" y="4333197"/>
            <a:ext cx="11484362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Consider vaporized over smoked cannabis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 Use inhaled cannabis in a well-ventilated, private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 Use the lowest effective level of THC available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 wait four hours to appreciate the effects fully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Inform about cannabis’s potential mood altering, euphoric, sedative effects</a:t>
            </a:r>
            <a:endParaRPr lang="th-T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2B0D9A-57D8-4836-83E8-5638161D61CB}"/>
              </a:ext>
            </a:extLst>
          </p:cNvPr>
          <p:cNvSpPr txBox="1"/>
          <p:nvPr/>
        </p:nvSpPr>
        <p:spPr>
          <a:xfrm>
            <a:off x="854133" y="3673192"/>
            <a:ext cx="5599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Inhaled route is used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954697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EF58D-9517-4C71-B6D0-305896231A0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Adverse events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07C552-D081-4D90-A941-F8E74F36C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29" t="35671" r="43160" b="29718"/>
          <a:stretch/>
        </p:blipFill>
        <p:spPr>
          <a:xfrm>
            <a:off x="1767616" y="2012563"/>
            <a:ext cx="7912852" cy="40928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D4ECA-173F-4CDC-AE5B-82D92DE392AC}"/>
              </a:ext>
            </a:extLst>
          </p:cNvPr>
          <p:cNvSpPr txBox="1"/>
          <p:nvPr/>
        </p:nvSpPr>
        <p:spPr>
          <a:xfrm>
            <a:off x="7098224" y="1797120"/>
            <a:ext cx="4866469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rapid titration and higher dosing</a:t>
            </a:r>
            <a:endParaRPr lang="th-TH" sz="2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CBD7BB-BC90-4461-9B87-F1A956E12638}"/>
              </a:ext>
            </a:extLst>
          </p:cNvPr>
          <p:cNvSpPr txBox="1"/>
          <p:nvPr/>
        </p:nvSpPr>
        <p:spPr>
          <a:xfrm>
            <a:off x="7098223" y="2381459"/>
            <a:ext cx="4866469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slower titration and capping dosing</a:t>
            </a:r>
            <a:endParaRPr lang="th-TH" sz="2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3585D0-968C-4102-BB56-99C63678B8EF}"/>
              </a:ext>
            </a:extLst>
          </p:cNvPr>
          <p:cNvSpPr txBox="1"/>
          <p:nvPr/>
        </p:nvSpPr>
        <p:spPr>
          <a:xfrm>
            <a:off x="5408908" y="6138932"/>
            <a:ext cx="6935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Practical considerations in medical cannabis administration and dosing; European Journal of Internal Medicine 49 (2018) 12–19</a:t>
            </a:r>
          </a:p>
        </p:txBody>
      </p:sp>
    </p:spTree>
    <p:extLst>
      <p:ext uri="{BB962C8B-B14F-4D97-AF65-F5344CB8AC3E}">
        <p14:creationId xmlns:p14="http://schemas.microsoft.com/office/powerpoint/2010/main" val="4291861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DCECB03D-DA33-4BEF-A190-4ED79DE219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708" y="1895247"/>
            <a:ext cx="7251735" cy="483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1F29F37-E146-4E5F-9DFE-F8B630754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Common side effects of cannabinoids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11973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EA802-E40B-4F0E-8C08-12DD04B7B61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Common side effects of cannabinoids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B55EF-3BB0-4CDE-AB87-B41B783D6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41" y="2084417"/>
            <a:ext cx="10515600" cy="35055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/>
              <a:t>Central nervous system </a:t>
            </a:r>
          </a:p>
          <a:p>
            <a:pPr marL="0" indent="0">
              <a:buNone/>
            </a:pPr>
            <a:r>
              <a:rPr lang="en-US" b="1" dirty="0"/>
              <a:t>   </a:t>
            </a:r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BEDCE7-C0D0-46CF-9D34-EF6934512D5D}"/>
              </a:ext>
            </a:extLst>
          </p:cNvPr>
          <p:cNvSpPr txBox="1"/>
          <p:nvPr/>
        </p:nvSpPr>
        <p:spPr>
          <a:xfrm>
            <a:off x="5922041" y="2935126"/>
            <a:ext cx="50550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dirty="0"/>
              <a:t>Somnolence </a:t>
            </a:r>
          </a:p>
          <a:p>
            <a:pPr marL="457200" indent="-457200">
              <a:buFontTx/>
              <a:buChar char="-"/>
            </a:pPr>
            <a:r>
              <a:rPr lang="en-US" dirty="0"/>
              <a:t>Depression </a:t>
            </a:r>
          </a:p>
          <a:p>
            <a:pPr marL="457200" indent="-457200">
              <a:buFontTx/>
              <a:buChar char="-"/>
            </a:pPr>
            <a:r>
              <a:rPr lang="en-US" dirty="0"/>
              <a:t>Ataxia </a:t>
            </a:r>
          </a:p>
          <a:p>
            <a:pPr marL="457200" indent="-457200">
              <a:buFontTx/>
              <a:buChar char="-"/>
            </a:pPr>
            <a:r>
              <a:rPr lang="en-US" dirty="0"/>
              <a:t>Visual/hearing disturbances cognitive effects</a:t>
            </a:r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2AD130-C348-4A76-A0AE-7BE90CDAFB8A}"/>
              </a:ext>
            </a:extLst>
          </p:cNvPr>
          <p:cNvSpPr txBox="1"/>
          <p:nvPr/>
        </p:nvSpPr>
        <p:spPr>
          <a:xfrm>
            <a:off x="1464341" y="2719683"/>
            <a:ext cx="365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dirty="0"/>
              <a:t>Euphoria </a:t>
            </a:r>
          </a:p>
          <a:p>
            <a:pPr marL="457200" indent="-457200">
              <a:buFontTx/>
              <a:buChar char="-"/>
            </a:pPr>
            <a:r>
              <a:rPr lang="en-US" dirty="0"/>
              <a:t>Anxiety </a:t>
            </a:r>
          </a:p>
          <a:p>
            <a:pPr marL="457200" indent="-457200">
              <a:buFontTx/>
              <a:buChar char="-"/>
            </a:pPr>
            <a:r>
              <a:rPr lang="en-US" dirty="0"/>
              <a:t>Panic </a:t>
            </a:r>
          </a:p>
          <a:p>
            <a:pPr marL="457200" indent="-457200">
              <a:buFontTx/>
              <a:buChar char="-"/>
            </a:pPr>
            <a:r>
              <a:rPr lang="en-US" dirty="0"/>
              <a:t>Paranoia Psychosis </a:t>
            </a:r>
          </a:p>
          <a:p>
            <a:pPr marL="457200" indent="-457200">
              <a:buFontTx/>
              <a:buChar char="-"/>
            </a:pPr>
            <a:r>
              <a:rPr lang="en-US" dirty="0"/>
              <a:t>Sedation </a:t>
            </a:r>
          </a:p>
          <a:p>
            <a:pPr marL="457200" indent="-457200">
              <a:buFontTx/>
              <a:buChar char="-"/>
            </a:pPr>
            <a:r>
              <a:rPr lang="en-US" dirty="0"/>
              <a:t>Dizziness</a:t>
            </a:r>
            <a:endParaRPr lang="th-T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B81DB7-8377-43C1-BD20-375926B76A2C}"/>
              </a:ext>
            </a:extLst>
          </p:cNvPr>
          <p:cNvSpPr txBox="1"/>
          <p:nvPr/>
        </p:nvSpPr>
        <p:spPr>
          <a:xfrm>
            <a:off x="1464341" y="6488668"/>
            <a:ext cx="108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 Canadian Pain Society’s guidelines for the use of cannabinoid compounds in chronic pain; Pain Res </a:t>
            </a:r>
            <a:r>
              <a:rPr lang="en-US" sz="1800" dirty="0" err="1"/>
              <a:t>Manag</a:t>
            </a:r>
            <a:r>
              <a:rPr lang="en-US" sz="1800" dirty="0"/>
              <a:t> 2005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714432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15B56-110F-44A9-8D89-B2FE5FCCBAB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C3313-93C3-47FD-9EC4-EA807464B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cannabis plant </a:t>
            </a:r>
            <a:r>
              <a:rPr lang="en-US" dirty="0"/>
              <a:t>has been used for centuries by different ancient cultures as a remedy, also known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hemp or marijuana  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use of Cannabis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indica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for multiple medical conditions</a:t>
            </a:r>
            <a:r>
              <a:rPr lang="en-US" dirty="0"/>
              <a:t>, including catalepsy, rabies, cholera, tetanus, infantile convulsions, and delirium tremens  </a:t>
            </a:r>
          </a:p>
          <a:p>
            <a:r>
              <a:rPr lang="en-US" dirty="0"/>
              <a:t>Queen Victoria may have used marijuana to treat her dysmenorrhea</a:t>
            </a:r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9FB06E-1163-4732-9CDA-29343671CEF0}"/>
              </a:ext>
            </a:extLst>
          </p:cNvPr>
          <p:cNvSpPr txBox="1"/>
          <p:nvPr/>
        </p:nvSpPr>
        <p:spPr>
          <a:xfrm>
            <a:off x="6271647" y="6200487"/>
            <a:ext cx="5920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Medical Use of Marijuana: Truth in Evidence ; anesthesia &amp; analgesia November 2015 • Volume 121 • Number 5  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34886944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8AC50-48DD-422E-B335-9C4E49CDE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453" y="1952637"/>
            <a:ext cx="10515600" cy="435133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/>
              <a:t>Cardiovascular system </a:t>
            </a:r>
          </a:p>
          <a:p>
            <a:pPr marL="0" indent="0">
              <a:buNone/>
            </a:pPr>
            <a:r>
              <a:rPr lang="en-US" dirty="0"/>
              <a:t>   - Tachycardia </a:t>
            </a:r>
          </a:p>
          <a:p>
            <a:pPr marL="0" indent="0">
              <a:buNone/>
            </a:pPr>
            <a:r>
              <a:rPr lang="en-US" dirty="0"/>
              <a:t>   - Postural hypotension </a:t>
            </a:r>
          </a:p>
          <a:p>
            <a:pPr marL="0" indent="0">
              <a:buNone/>
            </a:pPr>
            <a:r>
              <a:rPr lang="en-US" dirty="0"/>
              <a:t>   - Palpitations </a:t>
            </a:r>
          </a:p>
          <a:p>
            <a:pPr marL="0" indent="0">
              <a:buNone/>
            </a:pPr>
            <a:r>
              <a:rPr lang="en-US" dirty="0"/>
              <a:t>   - Vasodilation (ﬂushing, red eyes) </a:t>
            </a:r>
          </a:p>
          <a:p>
            <a:pPr marL="0" indent="0">
              <a:buNone/>
            </a:pPr>
            <a:r>
              <a:rPr lang="en-US" dirty="0"/>
              <a:t>   - Increased risk of myocardial infarction </a:t>
            </a:r>
          </a:p>
          <a:p>
            <a:pPr marL="0" indent="0">
              <a:buNone/>
            </a:pPr>
            <a:r>
              <a:rPr lang="en-US" dirty="0"/>
              <a:t>     within one hour of use </a:t>
            </a:r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373E06B-51B0-474E-9D12-53F2D8A11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Common side effects of cannabinoids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A776C2-A37B-4A24-823D-4E367FC9ACBA}"/>
              </a:ext>
            </a:extLst>
          </p:cNvPr>
          <p:cNvSpPr txBox="1"/>
          <p:nvPr/>
        </p:nvSpPr>
        <p:spPr>
          <a:xfrm>
            <a:off x="1464341" y="6488668"/>
            <a:ext cx="108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 Canadian Pain Society’s guidelines for the use of cannabinoid compounds in chronic pain; Pain Res </a:t>
            </a:r>
            <a:r>
              <a:rPr lang="en-US" sz="1800" dirty="0" err="1"/>
              <a:t>Manag</a:t>
            </a:r>
            <a:r>
              <a:rPr lang="en-US" sz="1800" dirty="0"/>
              <a:t> 2005</a:t>
            </a:r>
            <a:endParaRPr lang="th-TH" sz="1800" dirty="0"/>
          </a:p>
        </p:txBody>
      </p:sp>
      <p:pic>
        <p:nvPicPr>
          <p:cNvPr id="14338" name="Picture 2" descr="à¸à¸¥à¸à¸²à¸£à¸à¹à¸à¸«à¸²à¸£à¸¹à¸à¸ à¸²à¸à¸ªà¸³à¸«à¸£à¸±à¸ cannabis and heart">
            <a:extLst>
              <a:ext uri="{FF2B5EF4-FFF2-40B4-BE49-F238E27FC236}">
                <a16:creationId xmlns:a16="http://schemas.microsoft.com/office/drawing/2014/main" id="{624AE577-12FF-4F13-96B1-BC412A602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729" y="2537783"/>
            <a:ext cx="4143889" cy="279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432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8766A-4DFA-4650-8AA1-379A0DEBB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002" y="1969470"/>
            <a:ext cx="10582798" cy="439037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/>
              <a:t>Respiratory</a:t>
            </a:r>
            <a:r>
              <a:rPr lang="en-US" dirty="0"/>
              <a:t> (if smoked) </a:t>
            </a:r>
          </a:p>
          <a:p>
            <a:pPr>
              <a:buFontTx/>
              <a:buChar char="-"/>
            </a:pPr>
            <a:r>
              <a:rPr lang="en-US" dirty="0"/>
              <a:t>Bronchitis/chronic obstructive pulmonary disease/lung infection 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Other</a:t>
            </a:r>
          </a:p>
          <a:p>
            <a:pPr>
              <a:buFontTx/>
              <a:buChar char="-"/>
            </a:pPr>
            <a:r>
              <a:rPr lang="en-US" dirty="0"/>
              <a:t>Dry mouth </a:t>
            </a:r>
          </a:p>
          <a:p>
            <a:pPr>
              <a:buFontTx/>
              <a:buChar char="-"/>
            </a:pPr>
            <a:r>
              <a:rPr lang="en-US" dirty="0"/>
              <a:t>Headache </a:t>
            </a:r>
          </a:p>
          <a:p>
            <a:pPr>
              <a:buFontTx/>
              <a:buChar char="-"/>
            </a:pPr>
            <a:r>
              <a:rPr lang="en-US" dirty="0"/>
              <a:t>Abdominal pain</a:t>
            </a:r>
          </a:p>
          <a:p>
            <a:pPr>
              <a:buFontTx/>
              <a:buChar char="-"/>
            </a:pPr>
            <a:r>
              <a:rPr lang="en-US" dirty="0"/>
              <a:t>Cannabinoid hyperemesis syndrome</a:t>
            </a:r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69075A8-4DE7-44C6-9751-1A84BB1C8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Common side effects of cannabinoids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E504DB-36EC-497A-A63A-254D9073EB04}"/>
              </a:ext>
            </a:extLst>
          </p:cNvPr>
          <p:cNvSpPr txBox="1"/>
          <p:nvPr/>
        </p:nvSpPr>
        <p:spPr>
          <a:xfrm>
            <a:off x="1464341" y="6488668"/>
            <a:ext cx="108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 Canadian Pain Society’s guidelines for the use of cannabinoid compounds in chronic pain; Pain Res </a:t>
            </a:r>
            <a:r>
              <a:rPr lang="en-US" sz="1800" dirty="0" err="1"/>
              <a:t>Manag</a:t>
            </a:r>
            <a:r>
              <a:rPr lang="en-US" sz="1800" dirty="0"/>
              <a:t> 2005</a:t>
            </a:r>
            <a:endParaRPr lang="th-TH" sz="1800" dirty="0"/>
          </a:p>
        </p:txBody>
      </p:sp>
      <p:pic>
        <p:nvPicPr>
          <p:cNvPr id="15362" name="Picture 2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BD6B231B-6224-4406-8282-6D14BFC8E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065" y="3129801"/>
            <a:ext cx="4509936" cy="299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2723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8B7D5-DB70-477B-830E-AB06E2A55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FB8E42-FDC4-47DE-8D6A-CB3B3A06C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07" t="38422" r="50000" b="21379"/>
          <a:stretch/>
        </p:blipFill>
        <p:spPr>
          <a:xfrm>
            <a:off x="1870129" y="223866"/>
            <a:ext cx="8451742" cy="59150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864A46-2F0C-4611-B210-1542F0484B37}"/>
              </a:ext>
            </a:extLst>
          </p:cNvPr>
          <p:cNvSpPr txBox="1"/>
          <p:nvPr/>
        </p:nvSpPr>
        <p:spPr>
          <a:xfrm>
            <a:off x="5408908" y="6185426"/>
            <a:ext cx="6935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Practical considerations in medical cannabis administration and dosing; European Journal of Internal Medicine 49 (2018) 12–19</a:t>
            </a:r>
          </a:p>
        </p:txBody>
      </p:sp>
    </p:spTree>
    <p:extLst>
      <p:ext uri="{BB962C8B-B14F-4D97-AF65-F5344CB8AC3E}">
        <p14:creationId xmlns:p14="http://schemas.microsoft.com/office/powerpoint/2010/main" val="4295302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à¸à¸¥à¸à¸²à¸£à¸à¹à¸à¸«à¸²à¸£à¸¹à¸à¸ à¸²à¸à¸ªà¸³à¸«à¸£à¸±à¸ Anesthetic Consideration in a Cannabis Addict">
            <a:extLst>
              <a:ext uri="{FF2B5EF4-FFF2-40B4-BE49-F238E27FC236}">
                <a16:creationId xmlns:a16="http://schemas.microsoft.com/office/drawing/2014/main" id="{F1393AFB-4BED-48CC-9906-3C4FB3E1B8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802" y="139483"/>
            <a:ext cx="9004515" cy="481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AA4500-D33B-43CF-B75A-369B873CE3D1}"/>
              </a:ext>
            </a:extLst>
          </p:cNvPr>
          <p:cNvSpPr txBox="1"/>
          <p:nvPr/>
        </p:nvSpPr>
        <p:spPr>
          <a:xfrm>
            <a:off x="2286920" y="5123409"/>
            <a:ext cx="8015207" cy="1569660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Anesthetic Consideration in a Cannabis Addict </a:t>
            </a:r>
            <a:endParaRPr lang="th-TH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90240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99CB7-6622-40CD-A298-A4EEF000B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868"/>
            <a:ext cx="10515600" cy="132556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Anesthetic Consideration in a Cannabis Addict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08B27-B74D-4967-ACE1-429913105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688" y="3973187"/>
            <a:ext cx="10515600" cy="2378292"/>
          </a:xfrm>
        </p:spPr>
        <p:txBody>
          <a:bodyPr/>
          <a:lstStyle/>
          <a:p>
            <a:r>
              <a:rPr lang="en-US" dirty="0"/>
              <a:t>Marijuana cause cardiac arrhythmia, cardiac and respiratory depression , pulmonary edema </a:t>
            </a:r>
          </a:p>
          <a:p>
            <a:r>
              <a:rPr lang="en-US" dirty="0"/>
              <a:t>Compound of cannabinoid that compact anesthesia 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delta 9 tetrahydrocannabinol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delta 8 tetrahydrocannabinol </a:t>
            </a:r>
            <a:endParaRPr lang="th-T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FC4A35-7D00-4B36-AFF0-9007B814B2A6}"/>
              </a:ext>
            </a:extLst>
          </p:cNvPr>
          <p:cNvSpPr txBox="1"/>
          <p:nvPr/>
        </p:nvSpPr>
        <p:spPr>
          <a:xfrm>
            <a:off x="7232073" y="6480819"/>
            <a:ext cx="508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Journal of the American Association of Nurse Anesthetists</a:t>
            </a:r>
            <a:endParaRPr lang="th-TH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D222BB-3799-4114-A80A-EA5FD0AA2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057" y="1931853"/>
            <a:ext cx="7631084" cy="16021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453306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D733-63CD-4EF6-AF4F-D644CF42889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Pharmacological activity of cannabinoids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E2965-DB34-47A2-99A1-E0A0612D4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363" y="1949610"/>
            <a:ext cx="10515600" cy="43427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Cannabidiol potentiates barbiturate sleeping time 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- depends on amount of cannabis ingested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- factor alter metabolism or redistribution such as TCA , chronic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  alcohol drinking  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Anesthesiologist should consider the frequency of cannabis ,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time elapse</a:t>
            </a:r>
            <a:endParaRPr lang="en-US" b="1" dirty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C6D257-4795-4506-BF9D-0E7A4FEF2840}"/>
              </a:ext>
            </a:extLst>
          </p:cNvPr>
          <p:cNvSpPr txBox="1"/>
          <p:nvPr/>
        </p:nvSpPr>
        <p:spPr>
          <a:xfrm>
            <a:off x="3986635" y="6492875"/>
            <a:ext cx="8329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Cannabis and its effect on anesthesia ; Journal of the American Association of Nurse Anesthetists</a:t>
            </a:r>
          </a:p>
        </p:txBody>
      </p:sp>
    </p:spTree>
    <p:extLst>
      <p:ext uri="{BB962C8B-B14F-4D97-AF65-F5344CB8AC3E}">
        <p14:creationId xmlns:p14="http://schemas.microsoft.com/office/powerpoint/2010/main" val="7205125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893BC-B520-4407-BEDC-BC8CCAB4103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effects of THC to anesthesia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0E89-4BBC-429D-A66A-AE359E347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Cardiovascular system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C00000"/>
                </a:solidFill>
              </a:rPr>
              <a:t>Low dose </a:t>
            </a:r>
            <a:r>
              <a:rPr lang="en-US" dirty="0"/>
              <a:t>increase sympathetic activity , decrease parasympathetic system</a:t>
            </a:r>
            <a:endParaRPr lang="en-US" dirty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en-US" b="1" dirty="0">
                <a:solidFill>
                  <a:srgbClr val="C00000"/>
                </a:solidFill>
              </a:rPr>
              <a:t>High dose </a:t>
            </a:r>
            <a:r>
              <a:rPr lang="en-US" dirty="0"/>
              <a:t>depress the sympathetic system </a:t>
            </a:r>
            <a:r>
              <a:rPr lang="en-US" dirty="0">
                <a:sym typeface="Wingdings" panose="05000000000000000000" pitchFamily="2" charset="2"/>
              </a:rPr>
              <a:t> hypotension</a:t>
            </a:r>
            <a:endParaRPr lang="en-US" dirty="0"/>
          </a:p>
          <a:p>
            <a:pPr>
              <a:buFontTx/>
              <a:buChar char="-"/>
            </a:pPr>
            <a:r>
              <a:rPr lang="en-US" b="1" dirty="0">
                <a:solidFill>
                  <a:srgbClr val="C00000"/>
                </a:solidFill>
              </a:rPr>
              <a:t>Cardiac depression </a:t>
            </a:r>
            <a:r>
              <a:rPr lang="en-US" dirty="0"/>
              <a:t>by depress calcium dependent ATPase activity of cardiac muscle </a:t>
            </a:r>
            <a:r>
              <a:rPr lang="en-US" dirty="0" err="1"/>
              <a:t>sarcoplasma</a:t>
            </a:r>
            <a:r>
              <a:rPr lang="en-US" dirty="0"/>
              <a:t> 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C00000"/>
                </a:solidFill>
              </a:rPr>
              <a:t>EKG </a:t>
            </a:r>
            <a:r>
              <a:rPr lang="en-US" dirty="0"/>
              <a:t>: premature ventricular contraction (PVC), arrhythmia, invert T wave, decrease voltage of P wave, tachycardia, bradycardia  </a:t>
            </a:r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A01886-5202-42C0-8A4A-93AC0A0C9DC8}"/>
              </a:ext>
            </a:extLst>
          </p:cNvPr>
          <p:cNvSpPr txBox="1"/>
          <p:nvPr/>
        </p:nvSpPr>
        <p:spPr>
          <a:xfrm>
            <a:off x="3862648" y="6027003"/>
            <a:ext cx="8329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-Cannabis and its effect on anesthesia ; Journal of the American Association of Nurse Anesthetists</a:t>
            </a:r>
          </a:p>
          <a:p>
            <a:r>
              <a:rPr lang="en-US" sz="1600" dirty="0"/>
              <a:t>-Anesthetic Consideration in a Cannabis Addict; Journal of the College of Physicians and Surgeons Pakistan 2015, Vol. 25(Special Supplement 1): S2-S3</a:t>
            </a:r>
          </a:p>
        </p:txBody>
      </p:sp>
    </p:spTree>
    <p:extLst>
      <p:ext uri="{BB962C8B-B14F-4D97-AF65-F5344CB8AC3E}">
        <p14:creationId xmlns:p14="http://schemas.microsoft.com/office/powerpoint/2010/main" val="25432629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CD620-A514-46A9-9BB6-EBE73AB3E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180" y="2078487"/>
            <a:ext cx="10565620" cy="4098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Respiratory system</a:t>
            </a:r>
          </a:p>
          <a:p>
            <a:pPr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Cannabis smoking lead to chronic cough, airway irritation, wheezing </a:t>
            </a:r>
          </a:p>
          <a:p>
            <a:pPr>
              <a:buFontTx/>
              <a:buChar char="-"/>
            </a:pPr>
            <a:r>
              <a:rPr lang="en-US" dirty="0"/>
              <a:t>Upper airway edema, uvular edema </a:t>
            </a:r>
            <a:endParaRPr lang="en-US" dirty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Pulmonary edema </a:t>
            </a:r>
          </a:p>
          <a:p>
            <a:pPr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Pulmonary depression 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Heat regulating system</a:t>
            </a:r>
          </a:p>
          <a:p>
            <a:pPr marL="0" indent="0">
              <a:buNone/>
            </a:pPr>
            <a:r>
              <a:rPr lang="en-US" dirty="0"/>
              <a:t>- Depress body’s temperature regulatory mechanism 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E4B54C-78E0-496B-8034-A21078B12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effects of THC to anesthesia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230BFD-BF82-4B74-A9A9-090F60DE7331}"/>
              </a:ext>
            </a:extLst>
          </p:cNvPr>
          <p:cNvSpPr txBox="1"/>
          <p:nvPr/>
        </p:nvSpPr>
        <p:spPr>
          <a:xfrm>
            <a:off x="4002130" y="6274976"/>
            <a:ext cx="8329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Anesthetic Consideration in a Cannabis Addict; Journal of the College of Physicians and Surgeons Pakistan 2015, Vol. 25(Special Supplement 1): S2-S3</a:t>
            </a:r>
          </a:p>
        </p:txBody>
      </p:sp>
      <p:pic>
        <p:nvPicPr>
          <p:cNvPr id="16386" name="Picture 2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8F93394E-3CB9-49E8-A41D-76FBB8725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028" y="3161313"/>
            <a:ext cx="3719836" cy="24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2721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F8CCD-67DD-4AC2-8A8A-CE9613E2C0A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Anesthetic considerations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24E95-9C4A-444D-849F-CA2A352F8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/>
              <a:t>Increase in sleeping time of barbiturate 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Potentiation of nondepolarizing muscle relaxants </a:t>
            </a:r>
            <a:r>
              <a:rPr lang="en-US" dirty="0"/>
              <a:t>by anticholinergic effects and deplete acetylcholine store</a:t>
            </a:r>
          </a:p>
          <a:p>
            <a:pPr>
              <a:buFontTx/>
              <a:buChar char="-"/>
            </a:pPr>
            <a:r>
              <a:rPr lang="en-US" dirty="0"/>
              <a:t>Potentiated norepinephrine effect </a:t>
            </a:r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BEBE87-9035-408B-A7AE-DAB61F011942}"/>
              </a:ext>
            </a:extLst>
          </p:cNvPr>
          <p:cNvSpPr txBox="1"/>
          <p:nvPr/>
        </p:nvSpPr>
        <p:spPr>
          <a:xfrm>
            <a:off x="3862648" y="6027003"/>
            <a:ext cx="8329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-Cannabis and its effect on anesthesia ; Journal of the American Association of Nurse Anesthetists</a:t>
            </a:r>
          </a:p>
          <a:p>
            <a:r>
              <a:rPr lang="en-US" sz="1600" dirty="0"/>
              <a:t>-Anesthetic Consideration in a Cannabis Addict; Journal of the College of Physicians and Surgeons Pakistan 2015, Vol. 25(Special Supplement 1): S2-S3</a:t>
            </a:r>
          </a:p>
        </p:txBody>
      </p:sp>
    </p:spTree>
    <p:extLst>
      <p:ext uri="{BB962C8B-B14F-4D97-AF65-F5344CB8AC3E}">
        <p14:creationId xmlns:p14="http://schemas.microsoft.com/office/powerpoint/2010/main" val="13602517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D31E5-446F-4F4D-B849-D74E701ED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3763317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Augmentation effect of any drug </a:t>
            </a:r>
            <a:r>
              <a:rPr lang="en-US" dirty="0"/>
              <a:t>which cause respiratory or cardiac depression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Inhalation anesthetics : </a:t>
            </a:r>
            <a:r>
              <a:rPr lang="en-US" dirty="0"/>
              <a:t>addition of potent inhalational agents lead to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further myocardial depression</a:t>
            </a:r>
            <a:endParaRPr lang="en-US" dirty="0"/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Opioid : increase requirement  </a:t>
            </a:r>
          </a:p>
          <a:p>
            <a:endParaRPr lang="en-US" dirty="0"/>
          </a:p>
          <a:p>
            <a:endParaRPr lang="en-US" dirty="0"/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57E3DF1-A3BB-4753-8EBA-C399E2DC2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634"/>
            <a:ext cx="10515600" cy="132556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Anesthetic considerations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à¸à¸¥à¸à¸²à¸£à¸à¹à¸à¸«à¸²à¸£à¸¹à¸à¸ à¸²à¸à¸ªà¸³à¸«à¸£à¸±à¸ cannabis">
            <a:extLst>
              <a:ext uri="{FF2B5EF4-FFF2-40B4-BE49-F238E27FC236}">
                <a16:creationId xmlns:a16="http://schemas.microsoft.com/office/drawing/2014/main" id="{B86513A1-9551-4785-89BA-B1BE061E8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234" y="4023195"/>
            <a:ext cx="3992587" cy="266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167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AEA94-F9F4-49EF-B178-648DA7056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1912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cannabinoid receptor family </a:t>
            </a:r>
            <a:r>
              <a:rPr lang="en-US" dirty="0"/>
              <a:t>currently includes 2 cloned metabotropic receptors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- CB1 </a:t>
            </a:r>
            <a:r>
              <a:rPr lang="en-US" dirty="0"/>
              <a:t>(found predominantly in the brain)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- CB2 </a:t>
            </a:r>
            <a:r>
              <a:rPr lang="en-US" dirty="0"/>
              <a:t>(found primarily in the peripheral immune system and to a lesser degree in the CNS and microglia)</a:t>
            </a:r>
          </a:p>
          <a:p>
            <a:r>
              <a:rPr lang="en-US" dirty="0"/>
              <a:t> healthy brain tissue does not express CB2 receptors</a:t>
            </a:r>
          </a:p>
          <a:p>
            <a:r>
              <a:rPr lang="en-US" dirty="0"/>
              <a:t> Rather, CB2 receptors are upregulated in reactive microglial cells in the CNS in neuroinflammatory disorders</a:t>
            </a:r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8327AAC-161F-41AE-BA7A-20125E8D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EA0AE6-8A36-4256-9A18-DBE659A9E819}"/>
              </a:ext>
            </a:extLst>
          </p:cNvPr>
          <p:cNvSpPr txBox="1"/>
          <p:nvPr/>
        </p:nvSpPr>
        <p:spPr>
          <a:xfrm>
            <a:off x="6271647" y="6200487"/>
            <a:ext cx="5920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Medical Use of Marijuana: Truth in Evidence ; anesthesia &amp; analgesia November 2015 • Volume 121 • Number 5  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2988337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FB66A-A24B-45FA-AD0F-1811763ED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9094"/>
            <a:ext cx="10515600" cy="2250431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Should be avoid anesthesia in 72 </a:t>
            </a:r>
            <a:r>
              <a:rPr lang="en-US" b="1" dirty="0" err="1">
                <a:solidFill>
                  <a:srgbClr val="C00000"/>
                </a:solidFill>
              </a:rPr>
              <a:t>hr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in patient who used cannabis </a:t>
            </a:r>
          </a:p>
          <a:p>
            <a:r>
              <a:rPr lang="en-US" dirty="0"/>
              <a:t>If anesthesia unavoidable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reginal anesthesia is prefer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5BEC0F-5068-4E3E-8A83-7B6E85957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Anesthetic considerations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045286-7AEF-4689-B0BA-1BA3F339ED8B}"/>
              </a:ext>
            </a:extLst>
          </p:cNvPr>
          <p:cNvSpPr txBox="1"/>
          <p:nvPr/>
        </p:nvSpPr>
        <p:spPr>
          <a:xfrm>
            <a:off x="3862648" y="6027003"/>
            <a:ext cx="8329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-Cannabis and its effect on anesthesia ; Journal of the American Association of Nurse Anesthetists</a:t>
            </a:r>
          </a:p>
          <a:p>
            <a:r>
              <a:rPr lang="en-US" sz="1600" dirty="0"/>
              <a:t>-Anesthetic Consideration in a Cannabis Addict; Journal of the College of Physicians and Surgeons Pakistan 2015, Vol. 25(Special Supplement 1): S2-S3</a:t>
            </a:r>
          </a:p>
        </p:txBody>
      </p:sp>
      <p:pic>
        <p:nvPicPr>
          <p:cNvPr id="18434" name="Picture 2" descr="à¸à¸¥à¸à¸²à¸£à¸à¹à¸à¸«à¸²à¸£à¸¹à¸à¸ à¸²à¸à¸ªà¸³à¸«à¸£à¸±à¸ anesthesia">
            <a:extLst>
              <a:ext uri="{FF2B5EF4-FFF2-40B4-BE49-F238E27FC236}">
                <a16:creationId xmlns:a16="http://schemas.microsoft.com/office/drawing/2014/main" id="{75DCFAA8-9772-4678-A62D-BC5C6B378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452" y="3178071"/>
            <a:ext cx="5166677" cy="263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5139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52076-7168-4D25-819B-2DF065EE1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CEB9A3D-DABC-451F-A68A-495BA1D58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74" y="122613"/>
            <a:ext cx="10195436" cy="5097718"/>
          </a:xfr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F5BDA05-2562-40AE-B82B-096084CEBBD4}"/>
              </a:ext>
            </a:extLst>
          </p:cNvPr>
          <p:cNvSpPr txBox="1">
            <a:spLocks/>
          </p:cNvSpPr>
          <p:nvPr/>
        </p:nvSpPr>
        <p:spPr>
          <a:xfrm>
            <a:off x="853698" y="5363330"/>
            <a:ext cx="10515600" cy="1325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home messages</a:t>
            </a:r>
            <a:endParaRPr lang="th-TH" sz="5400" dirty="0"/>
          </a:p>
        </p:txBody>
      </p:sp>
    </p:spTree>
    <p:extLst>
      <p:ext uri="{BB962C8B-B14F-4D97-AF65-F5344CB8AC3E}">
        <p14:creationId xmlns:p14="http://schemas.microsoft.com/office/powerpoint/2010/main" val="39833127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D646-8B7B-4EBE-98B5-A501F7355DF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home messages</a:t>
            </a:r>
            <a:endParaRPr lang="th-TH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300F4-B426-4683-9935-BCD8DD05F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3115"/>
            <a:ext cx="10515600" cy="4351338"/>
          </a:xfrm>
        </p:spPr>
        <p:txBody>
          <a:bodyPr/>
          <a:lstStyle/>
          <a:p>
            <a:r>
              <a:rPr lang="en-US" dirty="0"/>
              <a:t>Cannabinoid receptor is lock and key system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activate</a:t>
            </a:r>
            <a:r>
              <a:rPr lang="en-US" dirty="0"/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presynaptic CB1 receptor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s,</a:t>
            </a:r>
            <a:r>
              <a:rPr lang="en-US" dirty="0"/>
              <a:t> inhibit neurotransmitter release from the presynaptic neurons  </a:t>
            </a:r>
          </a:p>
          <a:p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Delta 9 THC is the most psychological effect in cannabis use </a:t>
            </a:r>
          </a:p>
          <a:p>
            <a:endParaRPr lang="en-US" dirty="0"/>
          </a:p>
          <a:p>
            <a:endParaRPr lang="th-TH" dirty="0"/>
          </a:p>
        </p:txBody>
      </p:sp>
      <p:pic>
        <p:nvPicPr>
          <p:cNvPr id="1026" name="Picture 2" descr="à¸à¸¥à¸à¸²à¸£à¸à¹à¸à¸«à¸²à¸£à¸¹à¸à¸ à¸²à¸à¸ªà¸³à¸«à¸£à¸±à¸ cannabis">
            <a:extLst>
              <a:ext uri="{FF2B5EF4-FFF2-40B4-BE49-F238E27FC236}">
                <a16:creationId xmlns:a16="http://schemas.microsoft.com/office/drawing/2014/main" id="{EAB6A670-1A01-4D4D-A9EC-299978F96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284" y="3952885"/>
            <a:ext cx="3776388" cy="251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37352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C9191-C26F-46A9-BEC8-E5A527CA99E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Efficacy of cannabis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4DD99-FF3F-47DD-94DC-1BF2203DA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896" y="1839516"/>
            <a:ext cx="10363903" cy="44088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- Nausea vomiting </a:t>
            </a:r>
            <a:r>
              <a:rPr lang="en-US" dirty="0"/>
              <a:t>: reduce postoperative nausea vomiting with unacceptable side effect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- Appetite stimulant </a:t>
            </a:r>
            <a:r>
              <a:rPr lang="en-US" dirty="0"/>
              <a:t>: treatment of acquired immune deficiency syndrome (AIDS)-related weight loss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evidence for the efficacy and safety  is lacking</a:t>
            </a:r>
            <a:endParaRPr lang="th-TH" dirty="0"/>
          </a:p>
        </p:txBody>
      </p:sp>
      <p:pic>
        <p:nvPicPr>
          <p:cNvPr id="3074" name="Picture 2" descr="à¸à¸¥à¸à¸²à¸£à¸à¹à¸à¸«à¸²à¸£à¸¹à¸à¸ à¸²à¸à¸ªà¸³à¸«à¸£à¸±à¸ cannabis addict">
            <a:extLst>
              <a:ext uri="{FF2B5EF4-FFF2-40B4-BE49-F238E27FC236}">
                <a16:creationId xmlns:a16="http://schemas.microsoft.com/office/drawing/2014/main" id="{14DC0E7F-3F20-4DC3-B31C-FCC64DA99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053" y="3893039"/>
            <a:ext cx="3331895" cy="259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88647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8C0BA-56FB-44DA-BC6E-759AB18CED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Cannabis and pain management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2E278-EFD6-46E3-BE88-1DC48829C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b="1" dirty="0">
                <a:solidFill>
                  <a:srgbClr val="C00000"/>
                </a:solidFill>
              </a:rPr>
              <a:t>Acute pain </a:t>
            </a:r>
            <a:r>
              <a:rPr lang="en-US" dirty="0"/>
              <a:t>: administration of cannabinoids, associated with increased pain 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b="1" dirty="0">
                <a:solidFill>
                  <a:srgbClr val="C00000"/>
                </a:solidFill>
              </a:rPr>
              <a:t>Chronic non-cancer pain </a:t>
            </a:r>
            <a:r>
              <a:rPr lang="en-US" dirty="0"/>
              <a:t>: neuropathic pain, improvements in sleep, no serious adverse events reported  </a:t>
            </a:r>
          </a:p>
          <a:p>
            <a:pPr marL="0" indent="0">
              <a:buNone/>
            </a:pPr>
            <a:r>
              <a:rPr lang="en-US" dirty="0"/>
              <a:t> - </a:t>
            </a:r>
            <a:r>
              <a:rPr lang="en-US" b="1" dirty="0">
                <a:solidFill>
                  <a:srgbClr val="C00000"/>
                </a:solidFill>
              </a:rPr>
              <a:t>Cancer-related pain </a:t>
            </a:r>
            <a:r>
              <a:rPr lang="en-US" dirty="0"/>
              <a:t>: long-term beneﬁt, safety, and tolerability of oral THC and THC-CBD spray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095162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1FB13-C684-4596-8499-396E5E90347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Anesthetic Consideration in a Cannabis Addict 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A69C8-6428-4712-A7ED-B838BF4A9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904" y="1950402"/>
            <a:ext cx="10485895" cy="442803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Potentiated barbiturate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Potentiated non depolarization muscle relaxant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Potentiated norepinephrine </a:t>
            </a:r>
          </a:p>
          <a:p>
            <a:r>
              <a:rPr lang="en-US" dirty="0"/>
              <a:t>Inhalation anesthetics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have more profound response in myocardial sensitization, cardiac depression </a:t>
            </a:r>
          </a:p>
          <a:p>
            <a:r>
              <a:rPr lang="en-US" dirty="0"/>
              <a:t>Increase opioid use </a:t>
            </a:r>
          </a:p>
          <a:p>
            <a:r>
              <a:rPr lang="en-US" dirty="0"/>
              <a:t>Avoid anesthesia for 72 </a:t>
            </a:r>
            <a:r>
              <a:rPr lang="en-US" dirty="0" err="1"/>
              <a:t>hr</a:t>
            </a:r>
            <a:r>
              <a:rPr lang="en-US" dirty="0"/>
              <a:t> </a:t>
            </a:r>
          </a:p>
          <a:p>
            <a:r>
              <a:rPr lang="en-US" dirty="0"/>
              <a:t>Prefer reginal anesthesia </a:t>
            </a:r>
          </a:p>
          <a:p>
            <a:endParaRPr lang="en-US" dirty="0"/>
          </a:p>
          <a:p>
            <a:endParaRPr lang="th-TH" dirty="0"/>
          </a:p>
        </p:txBody>
      </p:sp>
      <p:pic>
        <p:nvPicPr>
          <p:cNvPr id="4098" name="Picture 2" descr="à¸à¸¥à¸à¸²à¸£à¸à¹à¸à¸«à¸²à¸£à¸¹à¸à¸ à¸²à¸à¸ªà¸³à¸«à¸£à¸±à¸ cannabis smoking">
            <a:extLst>
              <a:ext uri="{FF2B5EF4-FFF2-40B4-BE49-F238E27FC236}">
                <a16:creationId xmlns:a16="http://schemas.microsoft.com/office/drawing/2014/main" id="{C27D0E65-9787-4327-AA83-C921D0ADD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786" y="4093850"/>
            <a:ext cx="3816458" cy="254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6978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E608D-BA0E-4308-A64B-9851C5839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 descr="à¸à¸¥à¸à¸²à¸£à¸à¹à¸à¸«à¸²à¸£à¸¹à¸à¸ à¸²à¸à¸ªà¸³à¸«à¸£à¸±à¸ medical cannabis">
            <a:extLst>
              <a:ext uri="{FF2B5EF4-FFF2-40B4-BE49-F238E27FC236}">
                <a16:creationId xmlns:a16="http://schemas.microsoft.com/office/drawing/2014/main" id="{B5573838-AEB7-4DF2-AD61-784396DB70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8" y="167510"/>
            <a:ext cx="11592732" cy="650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D4D4CF-7099-4079-9E07-CE7713A3ABE7}"/>
              </a:ext>
            </a:extLst>
          </p:cNvPr>
          <p:cNvSpPr txBox="1"/>
          <p:nvPr/>
        </p:nvSpPr>
        <p:spPr>
          <a:xfrm>
            <a:off x="0" y="196909"/>
            <a:ext cx="8865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attention** 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6145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7D6DC-16AD-44D6-8BA8-0777093F6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676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Endocannabinoid system </a:t>
            </a:r>
            <a:r>
              <a:rPr lang="en-US" dirty="0"/>
              <a:t>: cannabidiol, cannabinol and tetrahydrocannabinol </a:t>
            </a:r>
            <a:r>
              <a:rPr lang="en-US" dirty="0">
                <a:sym typeface="Wingdings" panose="05000000000000000000" pitchFamily="2" charset="2"/>
              </a:rPr>
              <a:t> fit with receptor in a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lock and key system</a:t>
            </a:r>
          </a:p>
          <a:p>
            <a:r>
              <a:rPr lang="en-US" dirty="0"/>
              <a:t>These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endocannabinoids</a:t>
            </a:r>
            <a:r>
              <a:rPr lang="en-US" dirty="0"/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activate</a:t>
            </a:r>
            <a:r>
              <a:rPr lang="en-US" dirty="0"/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presynaptic CB1 receptor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s,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inhibiting neurotransmitter release from the presynaptic neurons  </a:t>
            </a:r>
          </a:p>
          <a:p>
            <a:pPr marL="0" indent="0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Inhibition of transmitter release </a:t>
            </a:r>
            <a:r>
              <a:rPr lang="en-US" dirty="0">
                <a:sym typeface="Wingdings" panose="05000000000000000000" pitchFamily="2" charset="2"/>
              </a:rPr>
              <a:t>via at presynaptic mechanism  </a:t>
            </a:r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88CE617-2C07-4D7B-9DB2-00C74F111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A32862-610E-4564-B9E9-6EB6A7CA0AF6}"/>
              </a:ext>
            </a:extLst>
          </p:cNvPr>
          <p:cNvSpPr txBox="1"/>
          <p:nvPr/>
        </p:nvSpPr>
        <p:spPr>
          <a:xfrm>
            <a:off x="6271647" y="6200487"/>
            <a:ext cx="5920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Medical Use of Marijuana: Truth in Evidence ; anesthesia &amp; analgesia November 2015 • Volume 121 • Number 5  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264679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5D2A8-E31D-4AAD-9639-AA1086F6A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25CFEC-AED6-487D-B31D-0C82B0847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85969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7894</TotalTime>
  <Words>4373</Words>
  <Application>Microsoft Office PowerPoint</Application>
  <PresentationFormat>Widescreen</PresentationFormat>
  <Paragraphs>428</Paragraphs>
  <Slides>76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0" baseType="lpstr">
      <vt:lpstr>Arial</vt:lpstr>
      <vt:lpstr>Calibri</vt:lpstr>
      <vt:lpstr>Calibri Light</vt:lpstr>
      <vt:lpstr>Office Theme</vt:lpstr>
      <vt:lpstr>Medical Use of Marijuana: Truth in Evidence</vt:lpstr>
      <vt:lpstr>PowerPoint Presentation</vt:lpstr>
      <vt:lpstr>PowerPoint Presentation</vt:lpstr>
      <vt:lpstr>PowerPoint Presentation</vt:lpstr>
      <vt:lpstr>PowerPoint Presentation</vt:lpstr>
      <vt:lpstr>Introduction </vt:lpstr>
      <vt:lpstr>Introduction </vt:lpstr>
      <vt:lpstr>Introduction </vt:lpstr>
      <vt:lpstr>PowerPoint Presentation</vt:lpstr>
      <vt:lpstr>Tetrahydrocannabinol and its metabolites </vt:lpstr>
      <vt:lpstr>Tetrahydrocannabinol and its metabolites </vt:lpstr>
      <vt:lpstr>Legal cannabis use country </vt:lpstr>
      <vt:lpstr>Improving Medical Marijuana </vt:lpstr>
      <vt:lpstr>Improving Medical Marijuana </vt:lpstr>
      <vt:lpstr>Improving Medical Marijuana </vt:lpstr>
      <vt:lpstr>Improving Medical Marijuana 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Improving Medical Marijuana </vt:lpstr>
      <vt:lpstr>Cannabis and pain management </vt:lpstr>
      <vt:lpstr>Introduction: medical cannabis and pain</vt:lpstr>
      <vt:lpstr>Introduction: medical cannabis and pain</vt:lpstr>
      <vt:lpstr>Introduction: medical cannabis and pain</vt:lpstr>
      <vt:lpstr>PowerPoint Presentation</vt:lpstr>
      <vt:lpstr>PowerPoint Presentation</vt:lpstr>
      <vt:lpstr>Update on clinical studies on cannabis and pain</vt:lpstr>
      <vt:lpstr>Acute pain</vt:lpstr>
      <vt:lpstr> </vt:lpstr>
      <vt:lpstr>PowerPoint Presentation</vt:lpstr>
      <vt:lpstr>PowerPoint Presentation</vt:lpstr>
      <vt:lpstr>PowerPoint Presentation</vt:lpstr>
      <vt:lpstr>Update on clinical studies on cannabis and pain</vt:lpstr>
      <vt:lpstr>Chronic non-cancer-related pain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Update on clinical studies on cannabis and pain</vt:lpstr>
      <vt:lpstr>Cancer-related pain</vt:lpstr>
      <vt:lpstr>PowerPoint Presentation</vt:lpstr>
      <vt:lpstr>PowerPoint Presentation</vt:lpstr>
      <vt:lpstr>PowerPoint Presentation</vt:lpstr>
      <vt:lpstr>PowerPoint Presentation</vt:lpstr>
      <vt:lpstr>Cancer-related pain</vt:lpstr>
      <vt:lpstr>PowerPoint Presentation</vt:lpstr>
      <vt:lpstr>Administration factors in cannabis  delivery methods</vt:lpstr>
      <vt:lpstr>Essential elements of the evaluation  and management </vt:lpstr>
      <vt:lpstr>Essential elements of the evaluation  and management </vt:lpstr>
      <vt:lpstr>Contraindications and cautions</vt:lpstr>
      <vt:lpstr>Dosing</vt:lpstr>
      <vt:lpstr> Adverse events</vt:lpstr>
      <vt:lpstr> Common side effects of cannabinoids </vt:lpstr>
      <vt:lpstr> Common side effects of cannabinoids </vt:lpstr>
      <vt:lpstr> Common side effects of cannabinoids </vt:lpstr>
      <vt:lpstr> Common side effects of cannabinoids </vt:lpstr>
      <vt:lpstr>PowerPoint Presentation</vt:lpstr>
      <vt:lpstr>PowerPoint Presentation</vt:lpstr>
      <vt:lpstr>Anesthetic Consideration in a Cannabis Addict   </vt:lpstr>
      <vt:lpstr>Pharmacological activity of cannabinoids </vt:lpstr>
      <vt:lpstr>The effects of THC to anesthesia</vt:lpstr>
      <vt:lpstr>The effects of THC to anesthesia</vt:lpstr>
      <vt:lpstr>Anesthetic considerations </vt:lpstr>
      <vt:lpstr>Anesthetic considerations </vt:lpstr>
      <vt:lpstr>Anesthetic considerations </vt:lpstr>
      <vt:lpstr>PowerPoint Presentation</vt:lpstr>
      <vt:lpstr>Take home messages</vt:lpstr>
      <vt:lpstr>Efficacy of cannabis</vt:lpstr>
      <vt:lpstr>Cannabis and pain management</vt:lpstr>
      <vt:lpstr>Anesthetic Consideration in a Cannabis Addict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Use of Marijuana: Truth in Evidence</dc:title>
  <dc:creator>nooki</dc:creator>
  <cp:lastModifiedBy> </cp:lastModifiedBy>
  <cp:revision>162</cp:revision>
  <dcterms:created xsi:type="dcterms:W3CDTF">2018-11-09T14:53:55Z</dcterms:created>
  <dcterms:modified xsi:type="dcterms:W3CDTF">2018-12-06T16:39:32Z</dcterms:modified>
</cp:coreProperties>
</file>